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 id="2147483667" r:id="rId2"/>
  </p:sldMasterIdLst>
  <p:sldIdLst>
    <p:sldId id="256" r:id="rId3"/>
    <p:sldId id="257" r:id="rId4"/>
    <p:sldId id="259" r:id="rId5"/>
    <p:sldId id="258" r:id="rId6"/>
    <p:sldId id="263" r:id="rId7"/>
    <p:sldId id="264" r:id="rId8"/>
    <p:sldId id="266" r:id="rId9"/>
    <p:sldId id="265" r:id="rId10"/>
    <p:sldId id="276" r:id="rId11"/>
    <p:sldId id="260" r:id="rId12"/>
    <p:sldId id="261" r:id="rId13"/>
    <p:sldId id="262" r:id="rId14"/>
    <p:sldId id="267" r:id="rId15"/>
    <p:sldId id="268" r:id="rId16"/>
    <p:sldId id="269" r:id="rId17"/>
    <p:sldId id="270" r:id="rId18"/>
    <p:sldId id="275" r:id="rId19"/>
    <p:sldId id="271" r:id="rId20"/>
    <p:sldId id="273" r:id="rId21"/>
    <p:sldId id="272" r:id="rId22"/>
    <p:sldId id="274" r:id="rId2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93" d="100"/>
          <a:sy n="93" d="100"/>
        </p:scale>
        <p:origin x="-37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7106" name="Group 2"/>
          <p:cNvGrpSpPr>
            <a:grpSpLocks/>
          </p:cNvGrpSpPr>
          <p:nvPr/>
        </p:nvGrpSpPr>
        <p:grpSpPr bwMode="auto">
          <a:xfrm>
            <a:off x="0" y="0"/>
            <a:ext cx="9140825" cy="6851650"/>
            <a:chOff x="0" y="0"/>
            <a:chExt cx="5758" cy="4316"/>
          </a:xfrm>
        </p:grpSpPr>
        <p:sp>
          <p:nvSpPr>
            <p:cNvPr id="47107"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47108"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47109"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47110"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endParaRPr lang="ru-RU"/>
            </a:p>
          </p:txBody>
        </p:sp>
        <p:sp>
          <p:nvSpPr>
            <p:cNvPr id="47111"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47112"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47113"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47114"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47115"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47116"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endParaRPr lang="ru-RU"/>
            </a:p>
          </p:txBody>
        </p:sp>
        <p:sp>
          <p:nvSpPr>
            <p:cNvPr id="47117"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ru-RU"/>
            </a:p>
          </p:txBody>
        </p:sp>
        <p:sp>
          <p:nvSpPr>
            <p:cNvPr id="47118"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ru-RU"/>
            </a:p>
          </p:txBody>
        </p:sp>
        <p:grpSp>
          <p:nvGrpSpPr>
            <p:cNvPr id="47119" name="Group 15"/>
            <p:cNvGrpSpPr>
              <a:grpSpLocks/>
            </p:cNvGrpSpPr>
            <p:nvPr/>
          </p:nvGrpSpPr>
          <p:grpSpPr bwMode="auto">
            <a:xfrm>
              <a:off x="192" y="2284"/>
              <a:ext cx="1254" cy="923"/>
              <a:chOff x="192" y="2284"/>
              <a:chExt cx="1254" cy="923"/>
            </a:xfrm>
          </p:grpSpPr>
          <p:sp>
            <p:nvSpPr>
              <p:cNvPr id="47120"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endParaRPr lang="ru-RU"/>
              </a:p>
            </p:txBody>
          </p:sp>
          <p:sp>
            <p:nvSpPr>
              <p:cNvPr id="47121"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47122"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endParaRPr lang="ru-RU"/>
              </a:p>
            </p:txBody>
          </p:sp>
          <p:sp>
            <p:nvSpPr>
              <p:cNvPr id="47123"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47124"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47125"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47126"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47127"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47128"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47129"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47130"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47131"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47132"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47133"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47134"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47135"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47136"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47137"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47138"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47139"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47140"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endParaRPr lang="ru-RU"/>
              </a:p>
            </p:txBody>
          </p:sp>
          <p:sp>
            <p:nvSpPr>
              <p:cNvPr id="47141"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endParaRPr lang="ru-RU"/>
              </a:p>
            </p:txBody>
          </p:sp>
          <p:sp>
            <p:nvSpPr>
              <p:cNvPr id="47142"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endParaRPr lang="ru-RU"/>
              </a:p>
            </p:txBody>
          </p:sp>
          <p:sp>
            <p:nvSpPr>
              <p:cNvPr id="47143"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endParaRPr lang="ru-RU"/>
              </a:p>
            </p:txBody>
          </p:sp>
          <p:sp>
            <p:nvSpPr>
              <p:cNvPr id="47144"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endParaRPr lang="ru-RU"/>
              </a:p>
            </p:txBody>
          </p:sp>
        </p:grpSp>
      </p:grpSp>
      <p:sp>
        <p:nvSpPr>
          <p:cNvPr id="47145" name="Rectangle 41"/>
          <p:cNvSpPr>
            <a:spLocks noGrp="1" noChangeArrowheads="1"/>
          </p:cNvSpPr>
          <p:nvPr>
            <p:ph type="ctrTitle"/>
          </p:nvPr>
        </p:nvSpPr>
        <p:spPr>
          <a:xfrm>
            <a:off x="685800" y="1447800"/>
            <a:ext cx="7772400" cy="1470025"/>
          </a:xfrm>
        </p:spPr>
        <p:txBody>
          <a:bodyPr/>
          <a:lstStyle>
            <a:lvl1pPr>
              <a:defRPr/>
            </a:lvl1pPr>
          </a:lstStyle>
          <a:p>
            <a:r>
              <a:rPr lang="ru-RU"/>
              <a:t>Образец заголовка</a:t>
            </a:r>
          </a:p>
        </p:txBody>
      </p:sp>
      <p:sp>
        <p:nvSpPr>
          <p:cNvPr id="47146" name="Rectangle 42"/>
          <p:cNvSpPr>
            <a:spLocks noGrp="1" noChangeArrowheads="1"/>
          </p:cNvSpPr>
          <p:nvPr>
            <p:ph type="subTitle" idx="1"/>
          </p:nvPr>
        </p:nvSpPr>
        <p:spPr>
          <a:xfrm>
            <a:off x="1371600" y="3203575"/>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47147" name="Rectangle 43"/>
          <p:cNvSpPr>
            <a:spLocks noGrp="1" noChangeArrowheads="1"/>
          </p:cNvSpPr>
          <p:nvPr>
            <p:ph type="dt" sz="half" idx="2"/>
          </p:nvPr>
        </p:nvSpPr>
        <p:spPr>
          <a:xfrm>
            <a:off x="457200" y="6245225"/>
            <a:ext cx="2133600" cy="476250"/>
          </a:xfrm>
        </p:spPr>
        <p:txBody>
          <a:bodyPr/>
          <a:lstStyle>
            <a:lvl1pPr>
              <a:defRPr/>
            </a:lvl1pPr>
          </a:lstStyle>
          <a:p>
            <a:fld id="{FD545A83-2166-4EFB-81A1-FA7317578324}" type="datetimeFigureOut">
              <a:rPr lang="ru-RU"/>
              <a:pPr/>
              <a:t>16.11.2012</a:t>
            </a:fld>
            <a:endParaRPr lang="ru-RU"/>
          </a:p>
        </p:txBody>
      </p:sp>
      <p:sp>
        <p:nvSpPr>
          <p:cNvPr id="47148" name="Rectangle 44"/>
          <p:cNvSpPr>
            <a:spLocks noGrp="1" noChangeArrowheads="1"/>
          </p:cNvSpPr>
          <p:nvPr>
            <p:ph type="ftr" sz="quarter" idx="3"/>
          </p:nvPr>
        </p:nvSpPr>
        <p:spPr>
          <a:xfrm>
            <a:off x="3124200" y="6245225"/>
            <a:ext cx="2895600" cy="476250"/>
          </a:xfrm>
        </p:spPr>
        <p:txBody>
          <a:bodyPr/>
          <a:lstStyle>
            <a:lvl1pPr>
              <a:defRPr/>
            </a:lvl1pPr>
          </a:lstStyle>
          <a:p>
            <a:endParaRPr lang="ru-RU"/>
          </a:p>
        </p:txBody>
      </p:sp>
      <p:sp>
        <p:nvSpPr>
          <p:cNvPr id="47149" name="Rectangle 45"/>
          <p:cNvSpPr>
            <a:spLocks noGrp="1" noChangeArrowheads="1"/>
          </p:cNvSpPr>
          <p:nvPr>
            <p:ph type="sldNum" sz="quarter" idx="4"/>
          </p:nvPr>
        </p:nvSpPr>
        <p:spPr>
          <a:xfrm>
            <a:off x="6553200" y="6245225"/>
            <a:ext cx="2133600" cy="476250"/>
          </a:xfrm>
        </p:spPr>
        <p:txBody>
          <a:bodyPr/>
          <a:lstStyle>
            <a:lvl1pPr>
              <a:defRPr/>
            </a:lvl1pPr>
          </a:lstStyle>
          <a:p>
            <a:fld id="{CD65721D-C432-47FF-9988-079BB2EC5C89}"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Дата 3"/>
          <p:cNvSpPr>
            <a:spLocks noGrp="1"/>
          </p:cNvSpPr>
          <p:nvPr>
            <p:ph type="dt" sz="half" idx="10"/>
          </p:nvPr>
        </p:nvSpPr>
        <p:spPr/>
        <p:txBody>
          <a:bodyPr/>
          <a:lstStyle>
            <a:lvl1pPr>
              <a:defRPr/>
            </a:lvl1pPr>
          </a:lstStyle>
          <a:p>
            <a:fld id="{F05F698D-CF94-46E8-8A35-B6F12AD6483A}" type="datetimeFigureOut">
              <a:rPr lang="ru-RU"/>
              <a:pPr/>
              <a:t>16.11.2012</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A22BE737-3F34-49D7-BF11-8EA74D37D1DF}"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158750"/>
            <a:ext cx="2057400" cy="5972175"/>
          </a:xfrm>
        </p:spPr>
        <p:txBody>
          <a:bodyPr vert="eaVert"/>
          <a:lstStyle/>
          <a:p>
            <a:r>
              <a:rPr lang="en-US"/>
              <a:t>Образец заголовка</a:t>
            </a:r>
            <a:endParaRPr lang="ru-RU"/>
          </a:p>
        </p:txBody>
      </p:sp>
      <p:sp>
        <p:nvSpPr>
          <p:cNvPr id="3" name="Вертикальный текст 2"/>
          <p:cNvSpPr>
            <a:spLocks noGrp="1"/>
          </p:cNvSpPr>
          <p:nvPr>
            <p:ph type="body" orient="vert" idx="1"/>
          </p:nvPr>
        </p:nvSpPr>
        <p:spPr>
          <a:xfrm>
            <a:off x="457200" y="158750"/>
            <a:ext cx="6019800" cy="5972175"/>
          </a:xfrm>
        </p:spPr>
        <p:txBody>
          <a:bodyPr vert="eaVert"/>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Дата 3"/>
          <p:cNvSpPr>
            <a:spLocks noGrp="1"/>
          </p:cNvSpPr>
          <p:nvPr>
            <p:ph type="dt" sz="half" idx="10"/>
          </p:nvPr>
        </p:nvSpPr>
        <p:spPr/>
        <p:txBody>
          <a:bodyPr/>
          <a:lstStyle>
            <a:lvl1pPr>
              <a:defRPr/>
            </a:lvl1pPr>
          </a:lstStyle>
          <a:p>
            <a:fld id="{A2C74F1A-CFD9-44DC-9096-2AA098561789}" type="datetimeFigureOut">
              <a:rPr lang="ru-RU"/>
              <a:pPr/>
              <a:t>16.11.2012</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7B6110E7-A271-4B97-BFE2-80A8B61FC11C}" type="slidenum">
              <a:rPr lang="ru-RU"/>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cxnSp>
        <p:nvCxnSpPr>
          <p:cNvPr id="4" name="Прямая соединительная линия 6"/>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ru-RU" smtClean="0"/>
              <a:t>Образец заголовка</a:t>
            </a:r>
            <a:endParaRPr lang="en-US"/>
          </a:p>
        </p:txBody>
      </p:sp>
      <p:sp>
        <p:nvSpPr>
          <p:cNvPr id="3" name="Текст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8012C8AE-04A1-4D30-9003-5D226B216B12}" type="datetimeFigureOut">
              <a:rPr lang="ru-RU"/>
              <a:pPr>
                <a:defRPr/>
              </a:pPr>
              <a:t>16.11.2012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8DFE2B28-60F6-41FB-A20F-B5A1C36DC18B}"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cxnSp>
        <p:nvCxnSpPr>
          <p:cNvPr id="7" name="Прямая соединительная линия 9"/>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16"/>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34" name="Содержимое 33"/>
          <p:cNvSpPr>
            <a:spLocks noGrp="1"/>
          </p:cNvSpPr>
          <p:nvPr>
            <p:ph sz="quarter" idx="4"/>
          </p:nvPr>
        </p:nvSpPr>
        <p:spPr>
          <a:xfrm>
            <a:off x="4649788" y="2201896"/>
            <a:ext cx="4038600"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2" name="Заголовок 1"/>
          <p:cNvSpPr>
            <a:spLocks noGrp="1"/>
          </p:cNvSpPr>
          <p:nvPr>
            <p:ph type="title"/>
          </p:nvPr>
        </p:nvSpPr>
        <p:spPr>
          <a:xfrm>
            <a:off x="457200" y="155448"/>
            <a:ext cx="8229600" cy="1143000"/>
          </a:xfrm>
        </p:spPr>
        <p:txBody>
          <a:bodyPr/>
          <a:lstStyle>
            <a:lvl1pPr>
              <a:defRPr/>
            </a:lvl1pPr>
          </a:lstStyle>
          <a:p>
            <a:r>
              <a:rPr lang="ru-RU" smtClean="0"/>
              <a:t>Образец заголовка</a:t>
            </a:r>
            <a:endParaRPr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9" name="Номер слайда 8"/>
          <p:cNvSpPr>
            <a:spLocks noGrp="1"/>
          </p:cNvSpPr>
          <p:nvPr>
            <p:ph type="sldNum" sz="quarter" idx="10"/>
          </p:nvPr>
        </p:nvSpPr>
        <p:spPr/>
        <p:txBody>
          <a:bodyPr/>
          <a:lstStyle>
            <a:lvl1pPr>
              <a:defRPr/>
            </a:lvl1pPr>
          </a:lstStyle>
          <a:p>
            <a:pPr>
              <a:defRPr/>
            </a:pPr>
            <a:fld id="{6E0523FF-8A61-44C2-9A1F-4D1C39DD3D8E}" type="slidenum">
              <a:rPr lang="ru-RU"/>
              <a:pPr>
                <a:defRPr/>
              </a:pPr>
              <a:t>‹#›</a:t>
            </a:fld>
            <a:endParaRPr lang="ru-RU"/>
          </a:p>
        </p:txBody>
      </p:sp>
      <p:sp>
        <p:nvSpPr>
          <p:cNvPr id="10" name="Нижний колонтитул 7"/>
          <p:cNvSpPr>
            <a:spLocks noGrp="1"/>
          </p:cNvSpPr>
          <p:nvPr>
            <p:ph type="ftr" sz="quarter" idx="11"/>
          </p:nvPr>
        </p:nvSpPr>
        <p:spPr/>
        <p:txBody>
          <a:bodyPr/>
          <a:lstStyle>
            <a:lvl1pPr>
              <a:defRPr/>
            </a:lvl1pPr>
          </a:lstStyle>
          <a:p>
            <a:pPr>
              <a:defRPr/>
            </a:pPr>
            <a:endParaRPr lang="ru-RU"/>
          </a:p>
        </p:txBody>
      </p:sp>
      <p:sp>
        <p:nvSpPr>
          <p:cNvPr id="11" name="Дата 6"/>
          <p:cNvSpPr>
            <a:spLocks noGrp="1"/>
          </p:cNvSpPr>
          <p:nvPr>
            <p:ph type="dt" sz="half" idx="12"/>
          </p:nvPr>
        </p:nvSpPr>
        <p:spPr/>
        <p:txBody>
          <a:bodyPr/>
          <a:lstStyle>
            <a:lvl1pPr>
              <a:defRPr/>
            </a:lvl1pPr>
          </a:lstStyle>
          <a:p>
            <a:pPr>
              <a:defRPr/>
            </a:pPr>
            <a:fld id="{2FF5AA9C-127D-4E8D-AB99-6BA456674E93}" type="datetimeFigureOut">
              <a:rPr lang="ru-RU"/>
              <a:pPr>
                <a:defRPr/>
              </a:pPr>
              <a:t>16.11.2012</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3" name="Текст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ru-RU" smtClean="0"/>
              <a:t>Образец заголовка</a:t>
            </a:r>
            <a:endParaRPr lang="en-US"/>
          </a:p>
        </p:txBody>
      </p:sp>
      <p:sp>
        <p:nvSpPr>
          <p:cNvPr id="5" name="Дата 7"/>
          <p:cNvSpPr>
            <a:spLocks noGrp="1"/>
          </p:cNvSpPr>
          <p:nvPr>
            <p:ph type="dt" sz="half" idx="10"/>
          </p:nvPr>
        </p:nvSpPr>
        <p:spPr/>
        <p:txBody>
          <a:bodyPr/>
          <a:lstStyle>
            <a:lvl1pPr>
              <a:defRPr/>
            </a:lvl1pPr>
          </a:lstStyle>
          <a:p>
            <a:pPr>
              <a:defRPr/>
            </a:pPr>
            <a:fld id="{91759353-6231-4E99-9969-E16700055800}" type="datetimeFigureOut">
              <a:rPr lang="ru-RU"/>
              <a:pPr>
                <a:defRPr/>
              </a:pPr>
              <a:t>16.11.2012</a:t>
            </a:fld>
            <a:endParaRPr lang="ru-RU"/>
          </a:p>
        </p:txBody>
      </p:sp>
      <p:sp>
        <p:nvSpPr>
          <p:cNvPr id="6" name="Номер слайда 8"/>
          <p:cNvSpPr>
            <a:spLocks noGrp="1"/>
          </p:cNvSpPr>
          <p:nvPr>
            <p:ph type="sldNum" sz="quarter" idx="11"/>
          </p:nvPr>
        </p:nvSpPr>
        <p:spPr/>
        <p:txBody>
          <a:bodyPr/>
          <a:lstStyle>
            <a:lvl1pPr>
              <a:defRPr/>
            </a:lvl1pPr>
          </a:lstStyle>
          <a:p>
            <a:pPr>
              <a:defRPr/>
            </a:pPr>
            <a:fld id="{E707F36E-15B5-454A-A992-67D657E03224}" type="slidenum">
              <a:rPr lang="ru-RU"/>
              <a:pPr>
                <a:defRPr/>
              </a:pPr>
              <a:t>‹#›</a:t>
            </a:fld>
            <a:endParaRPr lang="ru-RU"/>
          </a:p>
        </p:txBody>
      </p:sp>
      <p:sp>
        <p:nvSpPr>
          <p:cNvPr id="7" name="Нижний колонтитул 9"/>
          <p:cNvSpPr>
            <a:spLocks noGrp="1"/>
          </p:cNvSpPr>
          <p:nvPr>
            <p:ph type="ftr" sz="quarter" idx="12"/>
          </p:nvPr>
        </p:nvSpPr>
        <p:spPr/>
        <p:txBody>
          <a:bodyPr/>
          <a:lstStyle>
            <a:lvl1pPr>
              <a:defRPr/>
            </a:lvl1pPr>
          </a:lstStyle>
          <a:p>
            <a:pPr>
              <a:defRPr/>
            </a:pPr>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ru-RU" smtClean="0"/>
              <a:t>Образец заголовка</a:t>
            </a:r>
            <a:endParaRPr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ru-RU" noProof="0" smtClean="0"/>
              <a:t>Вставка рисунка</a:t>
            </a:r>
            <a:endParaRPr lang="en-US" noProof="0"/>
          </a:p>
        </p:txBody>
      </p:sp>
      <p:sp>
        <p:nvSpPr>
          <p:cNvPr id="4" name="Текст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ru-RU" smtClean="0"/>
              <a:t>Образец текста</a:t>
            </a:r>
          </a:p>
        </p:txBody>
      </p:sp>
      <p:sp>
        <p:nvSpPr>
          <p:cNvPr id="5" name="Дата 7"/>
          <p:cNvSpPr>
            <a:spLocks noGrp="1"/>
          </p:cNvSpPr>
          <p:nvPr>
            <p:ph type="dt" sz="half" idx="10"/>
          </p:nvPr>
        </p:nvSpPr>
        <p:spPr/>
        <p:txBody>
          <a:bodyPr/>
          <a:lstStyle>
            <a:lvl1pPr>
              <a:defRPr/>
            </a:lvl1pPr>
          </a:lstStyle>
          <a:p>
            <a:pPr>
              <a:defRPr/>
            </a:pPr>
            <a:fld id="{A4F400AB-3163-4EEF-B2F0-C987D04ED58A}" type="datetimeFigureOut">
              <a:rPr lang="ru-RU"/>
              <a:pPr>
                <a:defRPr/>
              </a:pPr>
              <a:t>16.11.2012</a:t>
            </a:fld>
            <a:endParaRPr lang="ru-RU"/>
          </a:p>
        </p:txBody>
      </p:sp>
      <p:sp>
        <p:nvSpPr>
          <p:cNvPr id="6" name="Номер слайда 8"/>
          <p:cNvSpPr>
            <a:spLocks noGrp="1"/>
          </p:cNvSpPr>
          <p:nvPr>
            <p:ph type="sldNum" sz="quarter" idx="11"/>
          </p:nvPr>
        </p:nvSpPr>
        <p:spPr/>
        <p:txBody>
          <a:bodyPr/>
          <a:lstStyle>
            <a:lvl1pPr>
              <a:defRPr/>
            </a:lvl1pPr>
          </a:lstStyle>
          <a:p>
            <a:pPr>
              <a:defRPr/>
            </a:pPr>
            <a:fld id="{86E306B9-F58B-48E6-AF6A-8D3FE387CBE8}" type="slidenum">
              <a:rPr lang="ru-RU"/>
              <a:pPr>
                <a:defRPr/>
              </a:pPr>
              <a:t>‹#›</a:t>
            </a:fld>
            <a:endParaRPr lang="ru-RU"/>
          </a:p>
        </p:txBody>
      </p:sp>
      <p:sp>
        <p:nvSpPr>
          <p:cNvPr id="7" name="Нижний колонтитул 9"/>
          <p:cNvSpPr>
            <a:spLocks noGrp="1"/>
          </p:cNvSpPr>
          <p:nvPr>
            <p:ph type="ftr" sz="quarter" idx="12"/>
          </p:nvPr>
        </p:nvSpPr>
        <p:spPr/>
        <p:txBody>
          <a:bodyPr/>
          <a:lstStyle>
            <a:lvl1pPr>
              <a:defRPr/>
            </a:lvl1pPr>
          </a:lstStyle>
          <a:p>
            <a:pPr>
              <a:defRPr/>
            </a:pPr>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Образец заголовка</a:t>
            </a:r>
            <a:endParaRPr lang="ru-RU"/>
          </a:p>
        </p:txBody>
      </p:sp>
      <p:sp>
        <p:nvSpPr>
          <p:cNvPr id="3" name="Содержимое 2"/>
          <p:cNvSpPr>
            <a:spLocks noGrp="1"/>
          </p:cNvSpPr>
          <p:nvPr>
            <p:ph idx="1"/>
          </p:nvPr>
        </p:nvSpPr>
        <p:spPr/>
        <p:txBody>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Дата 3"/>
          <p:cNvSpPr>
            <a:spLocks noGrp="1"/>
          </p:cNvSpPr>
          <p:nvPr>
            <p:ph type="dt" sz="half" idx="10"/>
          </p:nvPr>
        </p:nvSpPr>
        <p:spPr/>
        <p:txBody>
          <a:bodyPr/>
          <a:lstStyle>
            <a:lvl1pPr>
              <a:defRPr/>
            </a:lvl1pPr>
          </a:lstStyle>
          <a:p>
            <a:fld id="{1A000C50-ABDC-46BC-9331-B1A3A6FD8E1B}" type="datetimeFigureOut">
              <a:rPr lang="ru-RU"/>
              <a:pPr/>
              <a:t>16.11.2012</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8DFD6C74-1769-477F-9BDC-8961BD95DC74}"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en-US"/>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Образец текста</a:t>
            </a:r>
          </a:p>
        </p:txBody>
      </p:sp>
      <p:sp>
        <p:nvSpPr>
          <p:cNvPr id="4" name="Дата 3"/>
          <p:cNvSpPr>
            <a:spLocks noGrp="1"/>
          </p:cNvSpPr>
          <p:nvPr>
            <p:ph type="dt" sz="half" idx="10"/>
          </p:nvPr>
        </p:nvSpPr>
        <p:spPr/>
        <p:txBody>
          <a:bodyPr/>
          <a:lstStyle>
            <a:lvl1pPr>
              <a:defRPr/>
            </a:lvl1pPr>
          </a:lstStyle>
          <a:p>
            <a:fld id="{960BD48D-A296-4457-A332-159B48ECDE71}" type="datetimeFigureOut">
              <a:rPr lang="ru-RU"/>
              <a:pPr/>
              <a:t>16.11.2012</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ED494DD1-7421-4A89-A410-BD1FFA4D1F85}"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Образец заголовка</a:t>
            </a:r>
            <a:endParaRPr lang="ru-RU"/>
          </a:p>
        </p:txBody>
      </p:sp>
      <p:sp>
        <p:nvSpPr>
          <p:cNvPr id="3" name="Содержимое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Содержимое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5" name="Дата 4"/>
          <p:cNvSpPr>
            <a:spLocks noGrp="1"/>
          </p:cNvSpPr>
          <p:nvPr>
            <p:ph type="dt" sz="half" idx="10"/>
          </p:nvPr>
        </p:nvSpPr>
        <p:spPr/>
        <p:txBody>
          <a:bodyPr/>
          <a:lstStyle>
            <a:lvl1pPr>
              <a:defRPr/>
            </a:lvl1pPr>
          </a:lstStyle>
          <a:p>
            <a:fld id="{7A692B9D-868F-47FF-8E17-84076100FF9D}" type="datetimeFigureOut">
              <a:rPr lang="ru-RU"/>
              <a:pPr/>
              <a:t>16.11.2012</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FC61AB0B-7E19-4F94-B030-6F6304040449}"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en-US"/>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7" name="Дата 6"/>
          <p:cNvSpPr>
            <a:spLocks noGrp="1"/>
          </p:cNvSpPr>
          <p:nvPr>
            <p:ph type="dt" sz="half" idx="10"/>
          </p:nvPr>
        </p:nvSpPr>
        <p:spPr/>
        <p:txBody>
          <a:bodyPr/>
          <a:lstStyle>
            <a:lvl1pPr>
              <a:defRPr/>
            </a:lvl1pPr>
          </a:lstStyle>
          <a:p>
            <a:fld id="{C6BE669D-5E65-43CD-8E0A-E67F12214F97}" type="datetimeFigureOut">
              <a:rPr lang="ru-RU"/>
              <a:pPr/>
              <a:t>16.11.2012</a:t>
            </a:fld>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03369EC6-9178-4116-952B-B9BF7CA16BF3}"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Образец заголовка</a:t>
            </a:r>
            <a:endParaRPr lang="ru-RU"/>
          </a:p>
        </p:txBody>
      </p:sp>
      <p:sp>
        <p:nvSpPr>
          <p:cNvPr id="3" name="Дата 2"/>
          <p:cNvSpPr>
            <a:spLocks noGrp="1"/>
          </p:cNvSpPr>
          <p:nvPr>
            <p:ph type="dt" sz="half" idx="10"/>
          </p:nvPr>
        </p:nvSpPr>
        <p:spPr/>
        <p:txBody>
          <a:bodyPr/>
          <a:lstStyle>
            <a:lvl1pPr>
              <a:defRPr/>
            </a:lvl1pPr>
          </a:lstStyle>
          <a:p>
            <a:fld id="{E5BA2A9B-33CF-46AE-9886-655564F71A8D}" type="datetimeFigureOut">
              <a:rPr lang="ru-RU"/>
              <a:pPr/>
              <a:t>16.11.2012</a:t>
            </a:fld>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F1ADD934-0BC5-4448-845C-3926AEE8EF9B}"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fld id="{FD5A54B0-3E16-42FD-9307-F93F032F6EFD}" type="datetimeFigureOut">
              <a:rPr lang="ru-RU"/>
              <a:pPr/>
              <a:t>16.11.2012</a:t>
            </a:fld>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D65ED09A-4A73-415B-A449-9707CD73FE37}"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en-US"/>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Образец текста</a:t>
            </a:r>
          </a:p>
        </p:txBody>
      </p:sp>
      <p:sp>
        <p:nvSpPr>
          <p:cNvPr id="5" name="Дата 4"/>
          <p:cNvSpPr>
            <a:spLocks noGrp="1"/>
          </p:cNvSpPr>
          <p:nvPr>
            <p:ph type="dt" sz="half" idx="10"/>
          </p:nvPr>
        </p:nvSpPr>
        <p:spPr/>
        <p:txBody>
          <a:bodyPr/>
          <a:lstStyle>
            <a:lvl1pPr>
              <a:defRPr/>
            </a:lvl1pPr>
          </a:lstStyle>
          <a:p>
            <a:fld id="{82339FC9-9EEA-45F6-8DA0-B38829764FDA}" type="datetimeFigureOut">
              <a:rPr lang="ru-RU"/>
              <a:pPr/>
              <a:t>16.11.2012</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02BA3219-8050-459D-9BA5-C0E73F308C38}"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en-US"/>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Образец текста</a:t>
            </a:r>
          </a:p>
        </p:txBody>
      </p:sp>
      <p:sp>
        <p:nvSpPr>
          <p:cNvPr id="5" name="Дата 4"/>
          <p:cNvSpPr>
            <a:spLocks noGrp="1"/>
          </p:cNvSpPr>
          <p:nvPr>
            <p:ph type="dt" sz="half" idx="10"/>
          </p:nvPr>
        </p:nvSpPr>
        <p:spPr/>
        <p:txBody>
          <a:bodyPr/>
          <a:lstStyle>
            <a:lvl1pPr>
              <a:defRPr/>
            </a:lvl1pPr>
          </a:lstStyle>
          <a:p>
            <a:fld id="{C6B17697-8FF5-4103-93DD-ACCF6BE1839D}" type="datetimeFigureOut">
              <a:rPr lang="ru-RU"/>
              <a:pPr/>
              <a:t>16.11.2012</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941CF7B4-C80F-46D5-A7D6-5F052B2A06BD}"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18900000" scaled="1"/>
        </a:gradFill>
        <a:effectLst/>
      </p:bgPr>
    </p:bg>
    <p:spTree>
      <p:nvGrpSpPr>
        <p:cNvPr id="1" name=""/>
        <p:cNvGrpSpPr/>
        <p:nvPr/>
      </p:nvGrpSpPr>
      <p:grpSpPr>
        <a:xfrm>
          <a:off x="0" y="0"/>
          <a:ext cx="0" cy="0"/>
          <a:chOff x="0" y="0"/>
          <a:chExt cx="0" cy="0"/>
        </a:xfrm>
      </p:grpSpPr>
      <p:grpSp>
        <p:nvGrpSpPr>
          <p:cNvPr id="46082" name="Group 2"/>
          <p:cNvGrpSpPr>
            <a:grpSpLocks/>
          </p:cNvGrpSpPr>
          <p:nvPr/>
        </p:nvGrpSpPr>
        <p:grpSpPr bwMode="auto">
          <a:xfrm>
            <a:off x="0" y="0"/>
            <a:ext cx="9140825" cy="6851650"/>
            <a:chOff x="0" y="0"/>
            <a:chExt cx="5758" cy="4316"/>
          </a:xfrm>
        </p:grpSpPr>
        <p:sp>
          <p:nvSpPr>
            <p:cNvPr id="46083"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46084"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46085"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46086"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endParaRPr lang="ru-RU"/>
            </a:p>
          </p:txBody>
        </p:sp>
        <p:sp>
          <p:nvSpPr>
            <p:cNvPr id="46087"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46088"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46089"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46090"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46091"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46092"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endParaRPr lang="ru-RU"/>
            </a:p>
          </p:txBody>
        </p:sp>
        <p:sp>
          <p:nvSpPr>
            <p:cNvPr id="46093"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ru-RU"/>
            </a:p>
          </p:txBody>
        </p:sp>
        <p:sp>
          <p:nvSpPr>
            <p:cNvPr id="46094"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ru-RU"/>
            </a:p>
          </p:txBody>
        </p:sp>
        <p:grpSp>
          <p:nvGrpSpPr>
            <p:cNvPr id="46095" name="Group 15"/>
            <p:cNvGrpSpPr>
              <a:grpSpLocks/>
            </p:cNvGrpSpPr>
            <p:nvPr/>
          </p:nvGrpSpPr>
          <p:grpSpPr bwMode="auto">
            <a:xfrm>
              <a:off x="192" y="2284"/>
              <a:ext cx="1254" cy="923"/>
              <a:chOff x="192" y="2284"/>
              <a:chExt cx="1254" cy="923"/>
            </a:xfrm>
          </p:grpSpPr>
          <p:sp>
            <p:nvSpPr>
              <p:cNvPr id="46096"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endParaRPr lang="ru-RU"/>
              </a:p>
            </p:txBody>
          </p:sp>
          <p:sp>
            <p:nvSpPr>
              <p:cNvPr id="46097"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46098"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endParaRPr lang="ru-RU"/>
              </a:p>
            </p:txBody>
          </p:sp>
          <p:sp>
            <p:nvSpPr>
              <p:cNvPr id="46099"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46100"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46101"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46102"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46103"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46104"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46105"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46106"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46107"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46108"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46109"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46110"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46111"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46112"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46113"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46114"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46115"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46116"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endParaRPr lang="ru-RU"/>
              </a:p>
            </p:txBody>
          </p:sp>
          <p:sp>
            <p:nvSpPr>
              <p:cNvPr id="46117"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endParaRPr lang="ru-RU"/>
              </a:p>
            </p:txBody>
          </p:sp>
          <p:sp>
            <p:nvSpPr>
              <p:cNvPr id="46118"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endParaRPr lang="ru-RU"/>
              </a:p>
            </p:txBody>
          </p:sp>
          <p:sp>
            <p:nvSpPr>
              <p:cNvPr id="46119"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endParaRPr lang="ru-RU"/>
              </a:p>
            </p:txBody>
          </p:sp>
          <p:sp>
            <p:nvSpPr>
              <p:cNvPr id="46120"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endParaRPr lang="ru-RU"/>
              </a:p>
            </p:txBody>
          </p:sp>
        </p:grpSp>
      </p:grpSp>
      <p:sp>
        <p:nvSpPr>
          <p:cNvPr id="46121" name="Rectangle 41"/>
          <p:cNvSpPr>
            <a:spLocks noGrp="1" noChangeArrowheads="1"/>
          </p:cNvSpPr>
          <p:nvPr>
            <p:ph type="title"/>
          </p:nvPr>
        </p:nvSpPr>
        <p:spPr bwMode="auto">
          <a:xfrm>
            <a:off x="457200" y="158750"/>
            <a:ext cx="8229600" cy="1258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46122" name="Rectangle 4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6123" name="Rectangle 43"/>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latin typeface="+mn-lt"/>
              </a:defRPr>
            </a:lvl1pPr>
          </a:lstStyle>
          <a:p>
            <a:fld id="{9073933E-78B7-434E-954A-12D870B39E54}" type="datetimeFigureOut">
              <a:rPr lang="ru-RU"/>
              <a:pPr/>
              <a:t>16.11.2012</a:t>
            </a:fld>
            <a:endParaRPr lang="ru-RU"/>
          </a:p>
        </p:txBody>
      </p:sp>
      <p:sp>
        <p:nvSpPr>
          <p:cNvPr id="46124" name="Rectangle 4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latin typeface="+mn-lt"/>
              </a:defRPr>
            </a:lvl1pPr>
          </a:lstStyle>
          <a:p>
            <a:endParaRPr lang="ru-RU"/>
          </a:p>
        </p:txBody>
      </p:sp>
      <p:sp>
        <p:nvSpPr>
          <p:cNvPr id="46125" name="Rectangle 45"/>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latin typeface="+mn-lt"/>
              </a:defRPr>
            </a:lvl1pPr>
          </a:lstStyle>
          <a:p>
            <a:fld id="{217F6A1D-43F6-4E5A-BC17-462CA0484F1C}" type="slidenum">
              <a:rPr lang="ru-RU"/>
              <a:pPr/>
              <a:t>‹#›</a:t>
            </a:fld>
            <a:endParaRPr lang="ru-RU"/>
          </a:p>
        </p:txBody>
      </p:sp>
    </p:spTree>
  </p:cSld>
  <p:clrMap bg1="dk2" tx1="lt1" bg2="dk1" tx2="lt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fontAlgn="base">
        <a:spcBef>
          <a:spcPct val="20000"/>
        </a:spcBef>
        <a:spcAft>
          <a:spcPct val="0"/>
        </a:spcAft>
        <a:buClr>
          <a:schemeClr val="hlink"/>
        </a:buClr>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hlink"/>
        </a:buClr>
        <a:buFont typeface="Wingdings" pitchFamily="2" charset="2"/>
        <a:buBlip>
          <a:blip r:embed="rId13"/>
        </a:buBlip>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38914" name="Текст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ru-RU" smtClean="0"/>
              <a:t>Образец заголовка</a:t>
            </a:r>
            <a:endParaRPr lang="en-US"/>
          </a:p>
        </p:txBody>
      </p:sp>
      <p:sp>
        <p:nvSpPr>
          <p:cNvPr id="7" name="Дата 7"/>
          <p:cNvSpPr>
            <a:spLocks noGrp="1"/>
          </p:cNvSpPr>
          <p:nvPr>
            <p:ph type="dt" sz="half" idx="2"/>
          </p:nvPr>
        </p:nvSpPr>
        <p:spPr>
          <a:xfrm>
            <a:off x="5791200" y="6203950"/>
            <a:ext cx="2590800" cy="384175"/>
          </a:xfrm>
          <a:prstGeom prst="rect">
            <a:avLst/>
          </a:prstGeom>
        </p:spPr>
        <p:txBody>
          <a:bodyPr vert="horz" anchor="ctr" anchorCtr="0"/>
          <a:lstStyle>
            <a:lvl1pPr fontAlgn="auto">
              <a:spcBef>
                <a:spcPts val="0"/>
              </a:spcBef>
              <a:spcAft>
                <a:spcPts val="0"/>
              </a:spcAft>
              <a:defRPr sz="1200">
                <a:solidFill>
                  <a:schemeClr val="tx2"/>
                </a:solidFill>
                <a:latin typeface="+mn-lt"/>
                <a:cs typeface="+mn-cs"/>
              </a:defRPr>
            </a:lvl1pPr>
          </a:lstStyle>
          <a:p>
            <a:pPr>
              <a:defRPr/>
            </a:pPr>
            <a:fld id="{62BF9C28-B65C-4432-A5B7-CE31234D2185}" type="datetimeFigureOut">
              <a:rPr lang="ru-RU"/>
              <a:pPr>
                <a:defRPr/>
              </a:pPr>
              <a:t>16.11.2012</a:t>
            </a:fld>
            <a:endParaRPr lang="ru-RU"/>
          </a:p>
        </p:txBody>
      </p:sp>
      <p:sp>
        <p:nvSpPr>
          <p:cNvPr id="8" name="Номер слайда 8"/>
          <p:cNvSpPr>
            <a:spLocks noGrp="1"/>
          </p:cNvSpPr>
          <p:nvPr>
            <p:ph type="sldNum" sz="quarter" idx="4"/>
          </p:nvPr>
        </p:nvSpPr>
        <p:spPr>
          <a:xfrm>
            <a:off x="8410575" y="6181725"/>
            <a:ext cx="609600" cy="457200"/>
          </a:xfrm>
          <a:prstGeom prst="rect">
            <a:avLst/>
          </a:prstGeom>
        </p:spPr>
        <p:txBody>
          <a:bodyPr vert="horz" lIns="0" tIns="0" rIns="0" bIns="0" anchor="ctr" anchorCtr="0">
            <a:noAutofit/>
          </a:bodyPr>
          <a:lstStyle>
            <a:lvl1pPr algn="ctr" fontAlgn="auto">
              <a:spcBef>
                <a:spcPts val="0"/>
              </a:spcBef>
              <a:spcAft>
                <a:spcPts val="0"/>
              </a:spcAft>
              <a:defRPr sz="1600">
                <a:solidFill>
                  <a:schemeClr val="tx2"/>
                </a:solidFill>
                <a:latin typeface="+mn-lt"/>
                <a:cs typeface="+mn-cs"/>
              </a:defRPr>
            </a:lvl1pPr>
          </a:lstStyle>
          <a:p>
            <a:pPr>
              <a:defRPr/>
            </a:pPr>
            <a:fld id="{37692957-6E32-4896-A4F8-E8B148662C55}" type="slidenum">
              <a:rPr lang="ru-RU"/>
              <a:pPr>
                <a:defRPr/>
              </a:pPr>
              <a:t>‹#›</a:t>
            </a:fld>
            <a:endParaRPr lang="ru-RU"/>
          </a:p>
        </p:txBody>
      </p:sp>
      <p:sp>
        <p:nvSpPr>
          <p:cNvPr id="11" name="Нижний колонтитул 9"/>
          <p:cNvSpPr>
            <a:spLocks noGrp="1"/>
          </p:cNvSpPr>
          <p:nvPr>
            <p:ph type="ftr" sz="quarter" idx="3"/>
          </p:nvPr>
        </p:nvSpPr>
        <p:spPr>
          <a:xfrm>
            <a:off x="2133600" y="6203950"/>
            <a:ext cx="3581400" cy="384175"/>
          </a:xfrm>
          <a:prstGeom prst="rect">
            <a:avLst/>
          </a:prstGeom>
        </p:spPr>
        <p:txBody>
          <a:bodyPr vert="horz" anchor="ctr" anchorCtr="0"/>
          <a:lstStyle>
            <a:lvl1pPr algn="r" fontAlgn="auto">
              <a:spcBef>
                <a:spcPts val="0"/>
              </a:spcBef>
              <a:spcAft>
                <a:spcPts val="0"/>
              </a:spcAft>
              <a:defRPr sz="1200">
                <a:solidFill>
                  <a:schemeClr val="tx2"/>
                </a:solidFill>
                <a:latin typeface="+mn-lt"/>
                <a:cs typeface="+mn-cs"/>
              </a:defRPr>
            </a:lvl1pPr>
          </a:lstStyle>
          <a:p>
            <a:pPr>
              <a:defRPr/>
            </a:pPr>
            <a:endParaRPr lang="ru-RU"/>
          </a:p>
        </p:txBody>
      </p:sp>
    </p:spTree>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Lst>
  <p:txStyles>
    <p:titleStyle>
      <a:lvl1pPr algn="l" rtl="0" fontAlgn="base">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fontAlgn="base">
        <a:spcBef>
          <a:spcPct val="0"/>
        </a:spcBef>
        <a:spcAft>
          <a:spcPct val="0"/>
        </a:spcAft>
        <a:defRPr sz="4200">
          <a:solidFill>
            <a:srgbClr val="F9F9F9"/>
          </a:solidFill>
          <a:latin typeface="Constantia" pitchFamily="18" charset="0"/>
        </a:defRPr>
      </a:lvl2pPr>
      <a:lvl3pPr algn="l" rtl="0" fontAlgn="base">
        <a:spcBef>
          <a:spcPct val="0"/>
        </a:spcBef>
        <a:spcAft>
          <a:spcPct val="0"/>
        </a:spcAft>
        <a:defRPr sz="4200">
          <a:solidFill>
            <a:srgbClr val="F9F9F9"/>
          </a:solidFill>
          <a:latin typeface="Constantia" pitchFamily="18" charset="0"/>
        </a:defRPr>
      </a:lvl3pPr>
      <a:lvl4pPr algn="l" rtl="0" fontAlgn="base">
        <a:spcBef>
          <a:spcPct val="0"/>
        </a:spcBef>
        <a:spcAft>
          <a:spcPct val="0"/>
        </a:spcAft>
        <a:defRPr sz="4200">
          <a:solidFill>
            <a:srgbClr val="F9F9F9"/>
          </a:solidFill>
          <a:latin typeface="Constantia" pitchFamily="18" charset="0"/>
        </a:defRPr>
      </a:lvl4pPr>
      <a:lvl5pPr algn="l" rtl="0" fontAlgn="base">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fontAlgn="base">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fontAlgn="base">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4888" indent="-228600" algn="l" rtl="0" fontAlgn="base">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9525" indent="-228600" algn="l" rtl="0" fontAlgn="base">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4163" indent="-228600" algn="l" rtl="0" fontAlgn="base">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4294967295"/>
          </p:nvPr>
        </p:nvSpPr>
        <p:spPr>
          <a:xfrm>
            <a:off x="457200" y="3700463"/>
            <a:ext cx="8305800" cy="1143000"/>
          </a:xfrm>
        </p:spPr>
        <p:txBody>
          <a:bodyPr>
            <a:noAutofit/>
          </a:bodyPr>
          <a:lstStyle/>
          <a:p>
            <a:pPr marL="0" indent="0" algn="ctr">
              <a:lnSpc>
                <a:spcPct val="80000"/>
              </a:lnSpc>
              <a:buFont typeface="Wingdings" pitchFamily="2" charset="2"/>
              <a:buNone/>
            </a:pPr>
            <a:r>
              <a:rPr lang="ru-RU" sz="2400">
                <a:solidFill>
                  <a:schemeClr val="tx2"/>
                </a:solidFill>
              </a:rPr>
              <a:t>Автор: учитель математики </a:t>
            </a:r>
            <a:r>
              <a:rPr lang="ru-RU" sz="2400">
                <a:solidFill>
                  <a:schemeClr val="tx2"/>
                </a:solidFill>
                <a:latin typeface="Arial" charset="0"/>
              </a:rPr>
              <a:t>МБОУ лицей №11 г. Шахты Ростовской области</a:t>
            </a:r>
          </a:p>
          <a:p>
            <a:pPr marL="0" indent="0" algn="ctr">
              <a:lnSpc>
                <a:spcPct val="80000"/>
              </a:lnSpc>
              <a:buFont typeface="Wingdings" pitchFamily="2" charset="2"/>
              <a:buNone/>
            </a:pPr>
            <a:r>
              <a:rPr lang="ru-RU" sz="2400">
                <a:solidFill>
                  <a:schemeClr val="tx2"/>
                </a:solidFill>
                <a:latin typeface="Arial" charset="0"/>
              </a:rPr>
              <a:t>Линькова О. В.</a:t>
            </a:r>
          </a:p>
        </p:txBody>
      </p:sp>
      <p:sp>
        <p:nvSpPr>
          <p:cNvPr id="2" name="Заголовок 1"/>
          <p:cNvSpPr>
            <a:spLocks noGrp="1"/>
          </p:cNvSpPr>
          <p:nvPr>
            <p:ph type="ctrTitle" idx="4294967295"/>
          </p:nvPr>
        </p:nvSpPr>
        <p:spPr>
          <a:xfrm>
            <a:off x="457200" y="1433732"/>
            <a:ext cx="8305800" cy="2066706"/>
          </a:xfrm>
          <a:noFill/>
          <a:ln w="6350" cap="rnd"/>
        </p:spPr>
        <p:txBody>
          <a:bodyPr>
            <a:noAutofit/>
          </a:bodyPr>
          <a:lstStyle/>
          <a:p>
            <a:pPr fontAlgn="auto">
              <a:spcAft>
                <a:spcPts val="0"/>
              </a:spcAft>
              <a:defRPr/>
            </a:pPr>
            <a:r>
              <a:rPr lang="ru-RU" sz="4800" kern="1200" spc="-10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latin typeface="+mj-lt"/>
                <a:ea typeface="+mj-ea"/>
                <a:cs typeface="+mj-cs"/>
              </a:rPr>
              <a:t>Творцы математики и </a:t>
            </a:r>
            <a:br>
              <a:rPr lang="ru-RU" sz="4800" kern="1200" spc="-10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latin typeface="+mj-lt"/>
                <a:ea typeface="+mj-ea"/>
                <a:cs typeface="+mj-cs"/>
              </a:rPr>
            </a:br>
            <a:r>
              <a:rPr lang="ru-RU" sz="4800" kern="1200" spc="-10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latin typeface="+mj-lt"/>
                <a:ea typeface="+mj-ea"/>
                <a:cs typeface="+mj-cs"/>
              </a:rPr>
              <a:t>их открытия</a:t>
            </a:r>
            <a:endParaRPr lang="ru-RU" sz="4800" kern="1200" spc="-10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latin typeface="+mj-lt"/>
              <a:ea typeface="+mj-ea"/>
              <a:cs typeface="+mj-cs"/>
            </a:endParaRPr>
          </a:p>
        </p:txBody>
      </p:sp>
      <p:pic>
        <p:nvPicPr>
          <p:cNvPr id="4" name="Рисунок 3" descr="артрт.gif"/>
          <p:cNvPicPr>
            <a:picLocks noChangeAspect="1"/>
          </p:cNvPicPr>
          <p:nvPr/>
        </p:nvPicPr>
        <p:blipFill>
          <a:blip r:embed="rId2"/>
          <a:srcRect/>
          <a:stretch>
            <a:fillRect/>
          </a:stretch>
        </p:blipFill>
        <p:spPr bwMode="auto">
          <a:xfrm>
            <a:off x="6858000" y="184150"/>
            <a:ext cx="1562100" cy="1930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2000"/>
                            </p:stCondLst>
                            <p:childTnLst>
                              <p:par>
                                <p:cTn id="10" presetID="10" presetClass="entr" presetSubtype="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par>
                          <p:cTn id="18" fill="hold">
                            <p:stCondLst>
                              <p:cond delay="2000"/>
                            </p:stCondLst>
                            <p:childTnLst>
                              <p:par>
                                <p:cTn id="19" presetID="35" presetClass="entr" presetSubtype="0"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2000"/>
                                        <p:tgtEl>
                                          <p:spTgt spid="4"/>
                                        </p:tgtEl>
                                      </p:cBhvr>
                                    </p:animEffect>
                                    <p:anim calcmode="lin" valueType="num">
                                      <p:cBhvr>
                                        <p:cTn id="22" dur="2000" fill="hold"/>
                                        <p:tgtEl>
                                          <p:spTgt spid="4"/>
                                        </p:tgtEl>
                                        <p:attrNameLst>
                                          <p:attrName>style.rotation</p:attrName>
                                        </p:attrNameLst>
                                      </p:cBhvr>
                                      <p:tavLst>
                                        <p:tav tm="0">
                                          <p:val>
                                            <p:fltVal val="720"/>
                                          </p:val>
                                        </p:tav>
                                        <p:tav tm="100000">
                                          <p:val>
                                            <p:fltVal val="0"/>
                                          </p:val>
                                        </p:tav>
                                      </p:tavLst>
                                    </p:anim>
                                    <p:anim calcmode="lin" valueType="num">
                                      <p:cBhvr>
                                        <p:cTn id="23" dur="2000" fill="hold"/>
                                        <p:tgtEl>
                                          <p:spTgt spid="4"/>
                                        </p:tgtEl>
                                        <p:attrNameLst>
                                          <p:attrName>ppt_h</p:attrName>
                                        </p:attrNameLst>
                                      </p:cBhvr>
                                      <p:tavLst>
                                        <p:tav tm="0">
                                          <p:val>
                                            <p:fltVal val="0"/>
                                          </p:val>
                                        </p:tav>
                                        <p:tav tm="100000">
                                          <p:val>
                                            <p:strVal val="#ppt_h"/>
                                          </p:val>
                                        </p:tav>
                                      </p:tavLst>
                                    </p:anim>
                                    <p:anim calcmode="lin" valueType="num">
                                      <p:cBhvr>
                                        <p:cTn id="24" dur="20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457200" y="357166"/>
            <a:ext cx="8229600" cy="2000264"/>
          </a:xfrm>
          <a:noFill/>
          <a:ln w="6350" cap="rnd"/>
        </p:spPr>
        <p:txBody>
          <a:bodyPr>
            <a:normAutofit fontScale="90000"/>
          </a:bodyPr>
          <a:lstStyle/>
          <a:p>
            <a:pPr fontAlgn="auto">
              <a:spcAft>
                <a:spcPts val="0"/>
              </a:spcAft>
              <a:defRPr/>
            </a:pPr>
            <a:r>
              <a:rPr lang="ru-RU" sz="4200" b="1"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Евклид</a:t>
            </a:r>
            <a:r>
              <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
            </a:r>
            <a:br>
              <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br>
            <a:r>
              <a:rPr lang="ru-RU" sz="4200" b="1"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древнегреческий математик</a:t>
            </a:r>
            <a:r>
              <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
            </a:r>
            <a:br>
              <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br>
            <a:r>
              <a:rPr lang="ru-RU" sz="4200" b="1"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(365-300 до. н. э.)</a:t>
            </a:r>
            <a:r>
              <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
            </a:r>
            <a:br>
              <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br>
            <a:endPar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endParaRPr>
          </a:p>
        </p:txBody>
      </p:sp>
      <p:sp>
        <p:nvSpPr>
          <p:cNvPr id="3" name="Содержимое 2"/>
          <p:cNvSpPr>
            <a:spLocks noGrp="1"/>
          </p:cNvSpPr>
          <p:nvPr>
            <p:ph sz="half" idx="4294967295"/>
          </p:nvPr>
        </p:nvSpPr>
        <p:spPr>
          <a:xfrm>
            <a:off x="457200" y="1789113"/>
            <a:ext cx="4059238" cy="4313237"/>
          </a:xfrm>
        </p:spPr>
        <p:txBody>
          <a:bodyPr/>
          <a:lstStyle/>
          <a:p>
            <a:r>
              <a:rPr lang="ru-RU"/>
              <a:t>Как-то царь Птолемей I спросил Евклида, нет ли более короткого пути для изучения геометрии, чем штудирование "Начал". На это Евклид смело ответил, что "в геометрии нет царской дороги".</a:t>
            </a:r>
          </a:p>
          <a:p>
            <a:endParaRPr lang="ru-RU"/>
          </a:p>
        </p:txBody>
      </p:sp>
      <p:pic>
        <p:nvPicPr>
          <p:cNvPr id="5" name="Содержимое 4" descr="Hiero_small.jpg"/>
          <p:cNvPicPr>
            <a:picLocks noGrp="1" noChangeAspect="1"/>
          </p:cNvPicPr>
          <p:nvPr>
            <p:ph sz="half" idx="4294967295"/>
          </p:nvPr>
        </p:nvPicPr>
        <p:blipFill>
          <a:blip r:embed="rId2" cstate="print"/>
          <a:stretch>
            <a:fillRect/>
          </a:stretch>
        </p:blipFill>
        <p:spPr>
          <a:xfrm>
            <a:off x="5429256" y="2079052"/>
            <a:ext cx="2536971" cy="3791740"/>
          </a:xfrm>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par>
                          <p:cTn id="13" fill="hold">
                            <p:stCondLst>
                              <p:cond delay="2500"/>
                            </p:stCondLst>
                            <p:childTnLst>
                              <p:par>
                                <p:cTn id="14" presetID="10" presetClass="entr" presetSubtype="0"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457200" y="152400"/>
            <a:ext cx="8229600" cy="1219200"/>
          </a:xfrm>
          <a:noFill/>
          <a:ln w="6350" cap="rnd"/>
        </p:spPr>
        <p:txBody>
          <a:bodyPr>
            <a:normAutofit/>
          </a:bodyPr>
          <a:lstStyle/>
          <a:p>
            <a:pPr fontAlgn="auto">
              <a:spcAft>
                <a:spcPts val="0"/>
              </a:spcAft>
              <a:defRPr/>
            </a:pPr>
            <a:r>
              <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Начала Евклида</a:t>
            </a:r>
            <a:endPar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endParaRPr>
          </a:p>
        </p:txBody>
      </p:sp>
      <p:sp>
        <p:nvSpPr>
          <p:cNvPr id="3" name="Содержимое 2"/>
          <p:cNvSpPr>
            <a:spLocks noGrp="1"/>
          </p:cNvSpPr>
          <p:nvPr>
            <p:ph sz="half" idx="4294967295"/>
          </p:nvPr>
        </p:nvSpPr>
        <p:spPr>
          <a:xfrm>
            <a:off x="457200" y="1357313"/>
            <a:ext cx="4059238" cy="4738687"/>
          </a:xfrm>
        </p:spPr>
        <p:txBody>
          <a:bodyPr/>
          <a:lstStyle/>
          <a:p>
            <a:r>
              <a:rPr lang="ru-RU" sz="2200"/>
              <a:t>Евклид является для нас автором "Начал", по которым учились математики всего мира.</a:t>
            </a:r>
          </a:p>
          <a:p>
            <a:r>
              <a:rPr lang="ru-RU" sz="2200"/>
              <a:t>Эта удивительная книга пережила более двух тысячелетии, но до сих пор не утратила своего значения не только в истории науки, но и самой математике.  </a:t>
            </a:r>
          </a:p>
          <a:p>
            <a:r>
              <a:rPr lang="ru-RU" sz="2200"/>
              <a:t>На геометрии Евклида базируется классическая механика, ее апофеозом было появление в 1687 г. "Математических начал натуральной философии Ньютона, где законы земной и небесной механики и физики устанавливаются в абсолютном евклидовом пространстве. </a:t>
            </a:r>
          </a:p>
          <a:p>
            <a:r>
              <a:rPr lang="ru-RU" sz="2200"/>
              <a:t> </a:t>
            </a:r>
          </a:p>
          <a:p>
            <a:endParaRPr lang="ru-RU" sz="2200"/>
          </a:p>
        </p:txBody>
      </p:sp>
      <p:pic>
        <p:nvPicPr>
          <p:cNvPr id="6" name="Содержимое 5" descr="evklid.jpg"/>
          <p:cNvPicPr>
            <a:picLocks noGrp="1" noChangeAspect="1"/>
          </p:cNvPicPr>
          <p:nvPr>
            <p:ph sz="half" idx="4294967295"/>
          </p:nvPr>
        </p:nvPicPr>
        <p:blipFill>
          <a:blip r:embed="rId2" cstate="print"/>
          <a:stretch>
            <a:fillRect/>
          </a:stretch>
        </p:blipFill>
        <p:spPr>
          <a:xfrm>
            <a:off x="5429256" y="1636946"/>
            <a:ext cx="2643206" cy="4274827"/>
          </a:xfrm>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par>
                          <p:cTn id="13" fill="hold">
                            <p:stCondLst>
                              <p:cond delay="2500"/>
                            </p:stCondLst>
                            <p:childTnLst>
                              <p:par>
                                <p:cTn id="14" presetID="10" presetClass="entr" presetSubtype="0"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2000"/>
                                        <p:tgtEl>
                                          <p:spTgt spid="3">
                                            <p:txEl>
                                              <p:pRg st="0" end="0"/>
                                            </p:txEl>
                                          </p:spTgt>
                                        </p:tgtEl>
                                      </p:cBhvr>
                                    </p:animEffect>
                                  </p:childTnLst>
                                </p:cTn>
                              </p:par>
                            </p:childTnLst>
                          </p:cTn>
                        </p:par>
                        <p:par>
                          <p:cTn id="17" fill="hold">
                            <p:stCondLst>
                              <p:cond delay="4500"/>
                            </p:stCondLst>
                            <p:childTnLst>
                              <p:par>
                                <p:cTn id="18" presetID="10" presetClass="entr" presetSubtype="0"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2000"/>
                                        <p:tgtEl>
                                          <p:spTgt spid="3">
                                            <p:txEl>
                                              <p:pRg st="1" end="1"/>
                                            </p:txEl>
                                          </p:spTgt>
                                        </p:tgtEl>
                                      </p:cBhvr>
                                    </p:animEffect>
                                  </p:childTnLst>
                                </p:cTn>
                              </p:par>
                            </p:childTnLst>
                          </p:cTn>
                        </p:par>
                        <p:par>
                          <p:cTn id="21" fill="hold">
                            <p:stCondLst>
                              <p:cond delay="6500"/>
                            </p:stCondLst>
                            <p:childTnLst>
                              <p:par>
                                <p:cTn id="22" presetID="10" presetClass="entr" presetSubtype="0"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2000"/>
                                        <p:tgtEl>
                                          <p:spTgt spid="3">
                                            <p:txEl>
                                              <p:pRg st="2" end="2"/>
                                            </p:txEl>
                                          </p:spTgt>
                                        </p:tgtEl>
                                      </p:cBhvr>
                                    </p:animEffect>
                                  </p:childTnLst>
                                </p:cTn>
                              </p:par>
                            </p:childTnLst>
                          </p:cTn>
                        </p:par>
                        <p:par>
                          <p:cTn id="25" fill="hold">
                            <p:stCondLst>
                              <p:cond delay="8500"/>
                            </p:stCondLst>
                            <p:childTnLst>
                              <p:par>
                                <p:cTn id="26" presetID="10" presetClass="entr" presetSubtype="0" fill="hold" grpId="0"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457200" y="152400"/>
            <a:ext cx="8229600" cy="1219200"/>
          </a:xfrm>
          <a:noFill/>
          <a:ln w="6350" cap="rnd"/>
        </p:spPr>
        <p:txBody>
          <a:bodyPr>
            <a:normAutofit/>
          </a:bodyPr>
          <a:lstStyle/>
          <a:p>
            <a:pPr fontAlgn="auto">
              <a:spcAft>
                <a:spcPts val="0"/>
              </a:spcAft>
              <a:defRPr/>
            </a:pPr>
            <a:r>
              <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Это интересно!</a:t>
            </a:r>
            <a:endPar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endParaRPr>
          </a:p>
        </p:txBody>
      </p:sp>
      <p:pic>
        <p:nvPicPr>
          <p:cNvPr id="5" name="Содержимое 4" descr="200px-Euklid-von-Alexandria.jpg"/>
          <p:cNvPicPr>
            <a:picLocks noGrp="1" noChangeAspect="1"/>
          </p:cNvPicPr>
          <p:nvPr>
            <p:ph sz="half" idx="4294967295"/>
          </p:nvPr>
        </p:nvPicPr>
        <p:blipFill>
          <a:blip r:embed="rId2" cstate="print"/>
          <a:stretch>
            <a:fillRect/>
          </a:stretch>
        </p:blipFill>
        <p:spPr>
          <a:xfrm>
            <a:off x="770536" y="1927013"/>
            <a:ext cx="3598388" cy="4135459"/>
          </a:xfrm>
          <a:effectLst>
            <a:softEdge rad="112500"/>
          </a:effectLst>
        </p:spPr>
      </p:pic>
      <p:sp>
        <p:nvSpPr>
          <p:cNvPr id="4" name="Содержимое 3"/>
          <p:cNvSpPr>
            <a:spLocks noGrp="1"/>
          </p:cNvSpPr>
          <p:nvPr>
            <p:ph sz="half" idx="4294967295"/>
          </p:nvPr>
        </p:nvSpPr>
        <p:spPr>
          <a:xfrm>
            <a:off x="4648200" y="1524000"/>
            <a:ext cx="4059238" cy="4762500"/>
          </a:xfrm>
        </p:spPr>
        <p:txBody>
          <a:bodyPr>
            <a:normAutofit/>
          </a:bodyPr>
          <a:lstStyle/>
          <a:p>
            <a:pPr>
              <a:lnSpc>
                <a:spcPct val="80000"/>
              </a:lnSpc>
            </a:pPr>
            <a:r>
              <a:rPr lang="ru-RU" sz="1800"/>
              <a:t>У Евклида мы встречаем также описание монохорда — однострунного прибора для определения высоты тона струны и ее частей. Полагают, что монохорд придумал Пифагор, а Евклид только описал его («Деление канона», III век до нашей эры) </a:t>
            </a:r>
          </a:p>
          <a:p>
            <a:pPr>
              <a:lnSpc>
                <a:spcPct val="80000"/>
              </a:lnSpc>
            </a:pPr>
            <a:endParaRPr lang="ru-RU" sz="1800"/>
          </a:p>
          <a:p>
            <a:pPr>
              <a:lnSpc>
                <a:spcPct val="80000"/>
              </a:lnSpc>
            </a:pPr>
            <a:r>
              <a:rPr lang="ru-RU" sz="1800"/>
              <a:t>Евклид со свойственной ему страстью занялся числительной системой интервальных соотношений. Изобретение монохорда имело значение для развития музыки. Постепенно вместо одной струны стали использоваться две или три. Так было положено начало созданию клавишных инструментов, сначала клавесина, потом пианино. А первопричиной появления этих музыкальных инструментов стала математика.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par>
                          <p:cTn id="13" fill="hold">
                            <p:stCondLst>
                              <p:cond delay="2500"/>
                            </p:stCondLst>
                            <p:childTnLst>
                              <p:par>
                                <p:cTn id="14" presetID="10" presetClass="entr" presetSubtype="0" fill="hold" grpId="0" nodeType="after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fade">
                                      <p:cBhvr>
                                        <p:cTn id="16" dur="2000"/>
                                        <p:tgtEl>
                                          <p:spTgt spid="4">
                                            <p:txEl>
                                              <p:pRg st="0" end="0"/>
                                            </p:txEl>
                                          </p:spTgt>
                                        </p:tgtEl>
                                      </p:cBhvr>
                                    </p:animEffect>
                                  </p:childTnLst>
                                </p:cTn>
                              </p:par>
                            </p:childTnLst>
                          </p:cTn>
                        </p:par>
                        <p:par>
                          <p:cTn id="17" fill="hold">
                            <p:stCondLst>
                              <p:cond delay="4500"/>
                            </p:stCondLst>
                            <p:childTnLst>
                              <p:par>
                                <p:cTn id="18" presetID="10" presetClass="entr" presetSubtype="0" fill="hold" grpId="0" nodeType="after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fade">
                                      <p:cBhvr>
                                        <p:cTn id="20"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457200" y="152400"/>
            <a:ext cx="8229600" cy="1776402"/>
          </a:xfrm>
          <a:noFill/>
          <a:ln w="6350" cap="rnd"/>
        </p:spPr>
        <p:txBody>
          <a:bodyPr>
            <a:normAutofit fontScale="90000"/>
          </a:bodyPr>
          <a:lstStyle/>
          <a:p>
            <a:pPr fontAlgn="auto">
              <a:spcAft>
                <a:spcPts val="0"/>
              </a:spcAft>
              <a:defRPr/>
            </a:pPr>
            <a:r>
              <a:rPr lang="ru-RU" sz="4200" b="1"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Архимед из Сиракуз</a:t>
            </a:r>
            <a:r>
              <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
            </a:r>
            <a:br>
              <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br>
            <a:r>
              <a:rPr lang="ru-RU" sz="4200" b="1"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(287 г. до н.э. – 212 г. до н.э.)</a:t>
            </a:r>
            <a:r>
              <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
            </a:r>
            <a:br>
              <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br>
            <a:endPar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endParaRPr>
          </a:p>
        </p:txBody>
      </p:sp>
      <p:pic>
        <p:nvPicPr>
          <p:cNvPr id="5" name="Содержимое 4" descr="Arhimed.jpg"/>
          <p:cNvPicPr>
            <a:picLocks noGrp="1" noChangeAspect="1"/>
          </p:cNvPicPr>
          <p:nvPr>
            <p:ph sz="half" idx="4294967295"/>
          </p:nvPr>
        </p:nvPicPr>
        <p:blipFill>
          <a:blip r:embed="rId2" cstate="print"/>
          <a:stretch>
            <a:fillRect/>
          </a:stretch>
        </p:blipFill>
        <p:spPr>
          <a:xfrm>
            <a:off x="1071538" y="1881213"/>
            <a:ext cx="2786082" cy="3949586"/>
          </a:xfrm>
          <a:effectLst>
            <a:softEdge rad="112500"/>
          </a:effectLst>
        </p:spPr>
      </p:pic>
      <p:sp>
        <p:nvSpPr>
          <p:cNvPr id="4" name="Содержимое 3"/>
          <p:cNvSpPr>
            <a:spLocks noGrp="1"/>
          </p:cNvSpPr>
          <p:nvPr>
            <p:ph sz="half" idx="4294967295"/>
          </p:nvPr>
        </p:nvSpPr>
        <p:spPr>
          <a:xfrm>
            <a:off x="4648200" y="1524000"/>
            <a:ext cx="4059238" cy="4572000"/>
          </a:xfrm>
        </p:spPr>
        <p:txBody>
          <a:bodyPr>
            <a:normAutofit/>
          </a:bodyPr>
          <a:lstStyle/>
          <a:p>
            <a:pPr>
              <a:lnSpc>
                <a:spcPct val="80000"/>
              </a:lnSpc>
            </a:pPr>
            <a:r>
              <a:rPr lang="ru-RU" sz="2800"/>
              <a:t>Архимед родился в 287 году до нашей эры в греческом городе Сиракузы, где и прожил почти всю свою жизнь. Отцом его был Фидий, придворный астроном правителя города Гиерона. Учился Архимед в Александрии, где правители Египта Птолемеи собрали лучших греческих ученых и мыслителей, а также основали самую большую в мире библиотеку.</a:t>
            </a:r>
          </a:p>
          <a:p>
            <a:pPr>
              <a:lnSpc>
                <a:spcPct val="80000"/>
              </a:lnSpc>
            </a:pPr>
            <a:r>
              <a:rPr lang="ru-RU" sz="2800"/>
              <a:t> </a:t>
            </a:r>
          </a:p>
          <a:p>
            <a:pPr>
              <a:lnSpc>
                <a:spcPct val="80000"/>
              </a:lnSpc>
            </a:pPr>
            <a:endParaRPr lang="ru-RU"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par>
                          <p:cTn id="13" fill="hold">
                            <p:stCondLst>
                              <p:cond delay="2500"/>
                            </p:stCondLst>
                            <p:childTnLst>
                              <p:par>
                                <p:cTn id="14" presetID="10" presetClass="entr" presetSubtype="0" fill="hold" grpId="0" nodeType="after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fade">
                                      <p:cBhvr>
                                        <p:cTn id="16" dur="2000"/>
                                        <p:tgtEl>
                                          <p:spTgt spid="4">
                                            <p:txEl>
                                              <p:pRg st="0" end="0"/>
                                            </p:txEl>
                                          </p:spTgt>
                                        </p:tgtEl>
                                      </p:cBhvr>
                                    </p:animEffect>
                                  </p:childTnLst>
                                </p:cTn>
                              </p:par>
                            </p:childTnLst>
                          </p:cTn>
                        </p:par>
                        <p:par>
                          <p:cTn id="17" fill="hold">
                            <p:stCondLst>
                              <p:cond delay="4500"/>
                            </p:stCondLst>
                            <p:childTnLst>
                              <p:par>
                                <p:cTn id="18" presetID="10" presetClass="entr" presetSubtype="0" fill="hold" grpId="0" nodeType="after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fade">
                                      <p:cBhvr>
                                        <p:cTn id="20"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457200" y="152400"/>
            <a:ext cx="8229600" cy="1219200"/>
          </a:xfrm>
          <a:noFill/>
          <a:ln w="6350" cap="rnd"/>
        </p:spPr>
        <p:txBody>
          <a:bodyPr>
            <a:normAutofit/>
          </a:bodyPr>
          <a:lstStyle/>
          <a:p>
            <a:pPr fontAlgn="auto">
              <a:spcAft>
                <a:spcPts val="0"/>
              </a:spcAft>
              <a:defRPr/>
            </a:pPr>
            <a:r>
              <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Открытия Архимеда</a:t>
            </a:r>
            <a:endPar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endParaRPr>
          </a:p>
        </p:txBody>
      </p:sp>
      <p:sp>
        <p:nvSpPr>
          <p:cNvPr id="3" name="Содержимое 2"/>
          <p:cNvSpPr>
            <a:spLocks noGrp="1"/>
          </p:cNvSpPr>
          <p:nvPr>
            <p:ph sz="half" idx="4294967295"/>
          </p:nvPr>
        </p:nvSpPr>
        <p:spPr>
          <a:xfrm>
            <a:off x="457200" y="1673225"/>
            <a:ext cx="4059238" cy="4429125"/>
          </a:xfrm>
        </p:spPr>
        <p:txBody>
          <a:bodyPr>
            <a:normAutofit/>
          </a:bodyPr>
          <a:lstStyle/>
          <a:p>
            <a:pPr>
              <a:lnSpc>
                <a:spcPct val="80000"/>
              </a:lnSpc>
            </a:pPr>
            <a:r>
              <a:rPr lang="ru-RU" sz="2200"/>
              <a:t>Основные работы Архимеда касались различных практических приложений математики (геометрии), физики, гидростатики и механики. В сочинении "Параболы квадратуры" Архимед обосновал метод расчета площади параболического сегмента, причем сделал это за две тысячи лет до открытия интегрального исчисления. В труде "Об измерении круга" Архимед впервые вычислил число "пи" - отношение длины окружности к диаметру - и доказал, что оно одинаково для любого круга.</a:t>
            </a:r>
          </a:p>
          <a:p>
            <a:pPr>
              <a:lnSpc>
                <a:spcPct val="80000"/>
              </a:lnSpc>
            </a:pPr>
            <a:endParaRPr lang="ru-RU" sz="2200"/>
          </a:p>
        </p:txBody>
      </p:sp>
      <p:sp>
        <p:nvSpPr>
          <p:cNvPr id="4" name="Содержимое 3"/>
          <p:cNvSpPr>
            <a:spLocks noGrp="1"/>
          </p:cNvSpPr>
          <p:nvPr>
            <p:ph sz="half" idx="4294967295"/>
          </p:nvPr>
        </p:nvSpPr>
        <p:spPr>
          <a:xfrm>
            <a:off x="4648200" y="1524000"/>
            <a:ext cx="4059238" cy="5048250"/>
          </a:xfrm>
        </p:spPr>
        <p:txBody>
          <a:bodyPr>
            <a:normAutofit/>
          </a:bodyPr>
          <a:lstStyle/>
          <a:p>
            <a:pPr>
              <a:lnSpc>
                <a:spcPct val="80000"/>
              </a:lnSpc>
            </a:pPr>
            <a:r>
              <a:rPr lang="ru-RU" sz="2200"/>
              <a:t>Знаменитое "Эврика!" было произнесено не в связи с открытием закона Архимеда, но по поводу закона удельного веса металлов - открытия, которое также принадлежит сиракузскому ученому. Согласно преданию, однажды к Архимеду обратился правитель Сиракуз. Он приказал проверить, соответствует ли вес золотой короны весу отпущенного на нее золота. Для этого Архимед сделал два слитка: один из золота, другой из серебра, каждый такого же веса, что и корона. Затем поочередно положил их в сосуд с водой, отметил, на сколько поднялся ее уровень. Опустив в сосуд корону, Архимед установил, что ее объем превышает объем слитка.</a:t>
            </a:r>
          </a:p>
          <a:p>
            <a:pPr>
              <a:lnSpc>
                <a:spcPct val="80000"/>
              </a:lnSpc>
            </a:pPr>
            <a:r>
              <a:rPr lang="ru-RU" sz="2200"/>
              <a:t> </a:t>
            </a:r>
          </a:p>
          <a:p>
            <a:pPr>
              <a:lnSpc>
                <a:spcPct val="80000"/>
              </a:lnSpc>
            </a:pPr>
            <a:endParaRPr lang="ru-RU" sz="2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par>
                          <p:cTn id="13" fill="hold">
                            <p:stCondLst>
                              <p:cond delay="2500"/>
                            </p:stCondLst>
                            <p:childTnLst>
                              <p:par>
                                <p:cTn id="14" presetID="10" presetClass="entr" presetSubtype="0" fill="hold" grpId="0" nodeType="after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fade">
                                      <p:cBhvr>
                                        <p:cTn id="16" dur="2000"/>
                                        <p:tgtEl>
                                          <p:spTgt spid="4">
                                            <p:txEl>
                                              <p:pRg st="0" end="0"/>
                                            </p:txEl>
                                          </p:spTgt>
                                        </p:tgtEl>
                                      </p:cBhvr>
                                    </p:animEffect>
                                  </p:childTnLst>
                                </p:cTn>
                              </p:par>
                            </p:childTnLst>
                          </p:cTn>
                        </p:par>
                        <p:par>
                          <p:cTn id="17" fill="hold">
                            <p:stCondLst>
                              <p:cond delay="4500"/>
                            </p:stCondLst>
                            <p:childTnLst>
                              <p:par>
                                <p:cTn id="18" presetID="10" presetClass="entr" presetSubtype="0" fill="hold" grpId="0" nodeType="after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fade">
                                      <p:cBhvr>
                                        <p:cTn id="20"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457200" y="152400"/>
            <a:ext cx="8229600" cy="1219200"/>
          </a:xfrm>
          <a:noFill/>
          <a:ln w="6350" cap="rnd"/>
        </p:spPr>
        <p:txBody>
          <a:bodyPr>
            <a:normAutofit/>
          </a:bodyPr>
          <a:lstStyle/>
          <a:p>
            <a:pPr fontAlgn="auto">
              <a:spcAft>
                <a:spcPts val="0"/>
              </a:spcAft>
              <a:defRPr/>
            </a:pPr>
            <a:r>
              <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Великие открытия Архимеда</a:t>
            </a:r>
            <a:endPar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endParaRPr>
          </a:p>
        </p:txBody>
      </p:sp>
      <p:sp>
        <p:nvSpPr>
          <p:cNvPr id="4" name="Содержимое 3"/>
          <p:cNvSpPr>
            <a:spLocks noGrp="1"/>
          </p:cNvSpPr>
          <p:nvPr>
            <p:ph sz="half" idx="4294967295"/>
          </p:nvPr>
        </p:nvSpPr>
        <p:spPr>
          <a:xfrm>
            <a:off x="4648200" y="1524000"/>
            <a:ext cx="4059238" cy="4572000"/>
          </a:xfrm>
        </p:spPr>
        <p:txBody>
          <a:bodyPr>
            <a:normAutofit/>
          </a:bodyPr>
          <a:lstStyle/>
          <a:p>
            <a:pPr>
              <a:lnSpc>
                <a:spcPct val="80000"/>
              </a:lnSpc>
            </a:pPr>
            <a:r>
              <a:rPr lang="ru-RU" sz="1600"/>
              <a:t>АРХИМЕДА ЗАКОН: на всякое тело , погруженное в жидкость, действует выталкивающая сила, направленная вверх и равная весу вытесненной им жидкости. Закон Архимеда справедлив и для газов. </a:t>
            </a:r>
          </a:p>
          <a:p>
            <a:pPr>
              <a:lnSpc>
                <a:spcPct val="80000"/>
              </a:lnSpc>
            </a:pPr>
            <a:endParaRPr lang="ru-RU" sz="1600"/>
          </a:p>
          <a:p>
            <a:pPr>
              <a:lnSpc>
                <a:spcPct val="80000"/>
              </a:lnSpc>
            </a:pPr>
            <a:r>
              <a:rPr lang="ru-RU" sz="1600"/>
              <a:t>АРХИМЕДОВ ВИНТ - водоподъемная машина, вал с винтовой поверхностью, установленный в наклонной трубе, нижний конец которой погружен в воду. При вращении (напр., от ветряного или другого двигателя) винтовая поверхность вала перемещает воду по трубе на высоте до 4 м. </a:t>
            </a:r>
          </a:p>
          <a:p>
            <a:pPr>
              <a:lnSpc>
                <a:spcPct val="80000"/>
              </a:lnSpc>
            </a:pPr>
            <a:endParaRPr lang="ru-RU" sz="1600"/>
          </a:p>
          <a:p>
            <a:pPr>
              <a:lnSpc>
                <a:spcPct val="80000"/>
              </a:lnSpc>
            </a:pPr>
            <a:r>
              <a:rPr lang="ru-RU" sz="1600"/>
              <a:t>АРХИМЕДОВА СПИРАЛЬ - плоская кривая, описываемая точкой M, равномерно движущейся по прямой OA, в то время как эта прямая равномерно вращается в плоскости вокруг одной из своих точек O. Уравнение в полярных координатах r=af, где a - постоянная.</a:t>
            </a:r>
          </a:p>
        </p:txBody>
      </p:sp>
      <p:pic>
        <p:nvPicPr>
          <p:cNvPr id="7" name="Содержимое 6" descr="sp.gif"/>
          <p:cNvPicPr>
            <a:picLocks noGrp="1" noChangeAspect="1"/>
          </p:cNvPicPr>
          <p:nvPr>
            <p:ph sz="half" idx="4294967295"/>
          </p:nvPr>
        </p:nvPicPr>
        <p:blipFill>
          <a:blip r:embed="rId2" cstate="print"/>
          <a:stretch>
            <a:fillRect/>
          </a:stretch>
        </p:blipFill>
        <p:spPr>
          <a:xfrm>
            <a:off x="642910" y="2204877"/>
            <a:ext cx="3714775" cy="3080831"/>
          </a:xfrm>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35" presetClass="entr" presetSubtype="0"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anim calcmode="lin" valueType="num">
                                      <p:cBhvr>
                                        <p:cTn id="13" dur="2000" fill="hold"/>
                                        <p:tgtEl>
                                          <p:spTgt spid="7"/>
                                        </p:tgtEl>
                                        <p:attrNameLst>
                                          <p:attrName>style.rotation</p:attrName>
                                        </p:attrNameLst>
                                      </p:cBhvr>
                                      <p:tavLst>
                                        <p:tav tm="0">
                                          <p:val>
                                            <p:fltVal val="720"/>
                                          </p:val>
                                        </p:tav>
                                        <p:tav tm="100000">
                                          <p:val>
                                            <p:fltVal val="0"/>
                                          </p:val>
                                        </p:tav>
                                      </p:tavLst>
                                    </p:anim>
                                    <p:anim calcmode="lin" valueType="num">
                                      <p:cBhvr>
                                        <p:cTn id="14" dur="2000" fill="hold"/>
                                        <p:tgtEl>
                                          <p:spTgt spid="7"/>
                                        </p:tgtEl>
                                        <p:attrNameLst>
                                          <p:attrName>ppt_h</p:attrName>
                                        </p:attrNameLst>
                                      </p:cBhvr>
                                      <p:tavLst>
                                        <p:tav tm="0">
                                          <p:val>
                                            <p:fltVal val="0"/>
                                          </p:val>
                                        </p:tav>
                                        <p:tav tm="100000">
                                          <p:val>
                                            <p:strVal val="#ppt_h"/>
                                          </p:val>
                                        </p:tav>
                                      </p:tavLst>
                                    </p:anim>
                                    <p:anim calcmode="lin" valueType="num">
                                      <p:cBhvr>
                                        <p:cTn id="15" dur="2000" fill="hold"/>
                                        <p:tgtEl>
                                          <p:spTgt spid="7"/>
                                        </p:tgtEl>
                                        <p:attrNameLst>
                                          <p:attrName>ppt_w</p:attrName>
                                        </p:attrNameLst>
                                      </p:cBhvr>
                                      <p:tavLst>
                                        <p:tav tm="0">
                                          <p:val>
                                            <p:fltVal val="0"/>
                                          </p:val>
                                        </p:tav>
                                        <p:tav tm="100000">
                                          <p:val>
                                            <p:strVal val="#ppt_w"/>
                                          </p:val>
                                        </p:tav>
                                      </p:tavLst>
                                    </p:anim>
                                  </p:childTnLst>
                                </p:cTn>
                              </p:par>
                            </p:childTnLst>
                          </p:cTn>
                        </p:par>
                        <p:par>
                          <p:cTn id="16" fill="hold">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2000"/>
                                        <p:tgtEl>
                                          <p:spTgt spid="4">
                                            <p:txEl>
                                              <p:pRg st="0" end="0"/>
                                            </p:txEl>
                                          </p:spTgt>
                                        </p:tgtEl>
                                      </p:cBhvr>
                                    </p:animEffect>
                                  </p:childTnLst>
                                </p:cTn>
                              </p:par>
                            </p:childTnLst>
                          </p:cTn>
                        </p:par>
                        <p:par>
                          <p:cTn id="20" fill="hold">
                            <p:stCondLst>
                              <p:cond delay="4500"/>
                            </p:stCondLst>
                            <p:childTnLst>
                              <p:par>
                                <p:cTn id="21" presetID="10" presetClass="entr" presetSubtype="0" fill="hold" grpId="0" nodeType="after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fade">
                                      <p:cBhvr>
                                        <p:cTn id="23" dur="2000"/>
                                        <p:tgtEl>
                                          <p:spTgt spid="4">
                                            <p:txEl>
                                              <p:pRg st="2" end="2"/>
                                            </p:txEl>
                                          </p:spTgt>
                                        </p:tgtEl>
                                      </p:cBhvr>
                                    </p:animEffect>
                                  </p:childTnLst>
                                </p:cTn>
                              </p:par>
                            </p:childTnLst>
                          </p:cTn>
                        </p:par>
                        <p:par>
                          <p:cTn id="24" fill="hold">
                            <p:stCondLst>
                              <p:cond delay="6500"/>
                            </p:stCondLst>
                            <p:childTnLst>
                              <p:par>
                                <p:cTn id="25" presetID="10" presetClass="entr" presetSubtype="0" fill="hold" grpId="0" nodeType="after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457200" y="152400"/>
            <a:ext cx="8229600" cy="1219200"/>
          </a:xfrm>
          <a:noFill/>
          <a:ln w="6350" cap="rnd"/>
        </p:spPr>
        <p:txBody>
          <a:bodyPr>
            <a:normAutofit/>
          </a:bodyPr>
          <a:lstStyle/>
          <a:p>
            <a:pPr fontAlgn="auto">
              <a:spcAft>
                <a:spcPts val="0"/>
              </a:spcAft>
              <a:defRPr/>
            </a:pPr>
            <a:r>
              <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Интересные факты</a:t>
            </a:r>
            <a:endPar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endParaRPr>
          </a:p>
        </p:txBody>
      </p:sp>
      <p:sp>
        <p:nvSpPr>
          <p:cNvPr id="3" name="Содержимое 2"/>
          <p:cNvSpPr>
            <a:spLocks noGrp="1"/>
          </p:cNvSpPr>
          <p:nvPr>
            <p:ph sz="half" idx="4294967295"/>
          </p:nvPr>
        </p:nvSpPr>
        <p:spPr>
          <a:xfrm>
            <a:off x="457200" y="1673225"/>
            <a:ext cx="4059238" cy="4429125"/>
          </a:xfrm>
        </p:spPr>
        <p:txBody>
          <a:bodyPr>
            <a:normAutofit/>
          </a:bodyPr>
          <a:lstStyle/>
          <a:p>
            <a:pPr>
              <a:lnSpc>
                <a:spcPct val="80000"/>
              </a:lnSpc>
            </a:pPr>
            <a:r>
              <a:rPr lang="ru-RU" sz="2200"/>
              <a:t>В 212 году до нашей эры при обороне Сиракуз от римлян во время второй Пунической войны Архимед сконструировал несколько боевых машин, которые позволили горожанам отражать атаки превосходящих в силе римлян в течение почти трех лет. Одной из них стала система зеркал, с помощью которой египтяне смогли сжечь флот римлян. Архимед погиб во время осады Сиракуз: его убил римский воин в тот момент, когда ученый был поглощен поисками решения поставленной перед собой проблемы.</a:t>
            </a:r>
          </a:p>
          <a:p>
            <a:pPr>
              <a:lnSpc>
                <a:spcPct val="80000"/>
              </a:lnSpc>
            </a:pPr>
            <a:r>
              <a:rPr lang="ru-RU" sz="2200"/>
              <a:t> </a:t>
            </a:r>
          </a:p>
          <a:p>
            <a:pPr>
              <a:lnSpc>
                <a:spcPct val="80000"/>
              </a:lnSpc>
            </a:pPr>
            <a:endParaRPr lang="ru-RU" sz="2200"/>
          </a:p>
        </p:txBody>
      </p:sp>
      <p:sp>
        <p:nvSpPr>
          <p:cNvPr id="4" name="Содержимое 3"/>
          <p:cNvSpPr>
            <a:spLocks noGrp="1"/>
          </p:cNvSpPr>
          <p:nvPr>
            <p:ph sz="half" idx="4294967295"/>
          </p:nvPr>
        </p:nvSpPr>
        <p:spPr>
          <a:xfrm>
            <a:off x="4648200" y="1524000"/>
            <a:ext cx="4059238" cy="4572000"/>
          </a:xfrm>
        </p:spPr>
        <p:txBody>
          <a:bodyPr>
            <a:normAutofit/>
          </a:bodyPr>
          <a:lstStyle/>
          <a:p>
            <a:pPr>
              <a:lnSpc>
                <a:spcPct val="80000"/>
              </a:lnSpc>
            </a:pPr>
            <a:r>
              <a:rPr lang="ru-RU" sz="2200"/>
              <a:t>Завоевав Сиракузы, римляне так и не стали обладателями трудов Архимеда. Только через много веков они были обнаружены европейскими учеными.</a:t>
            </a:r>
          </a:p>
          <a:p>
            <a:pPr>
              <a:lnSpc>
                <a:spcPct val="80000"/>
              </a:lnSpc>
            </a:pPr>
            <a:r>
              <a:rPr lang="ru-RU" sz="2200"/>
              <a:t> </a:t>
            </a:r>
          </a:p>
          <a:p>
            <a:pPr>
              <a:lnSpc>
                <a:spcPct val="80000"/>
              </a:lnSpc>
            </a:pPr>
            <a:endParaRPr lang="ru-RU" sz="2200"/>
          </a:p>
        </p:txBody>
      </p:sp>
      <p:pic>
        <p:nvPicPr>
          <p:cNvPr id="5" name="Рисунок 4" descr="pic-4.jpg"/>
          <p:cNvPicPr>
            <a:picLocks noChangeAspect="1"/>
          </p:cNvPicPr>
          <p:nvPr/>
        </p:nvPicPr>
        <p:blipFill>
          <a:blip r:embed="rId2" cstate="print"/>
          <a:stretch>
            <a:fillRect/>
          </a:stretch>
        </p:blipFill>
        <p:spPr>
          <a:xfrm>
            <a:off x="4643438" y="3286124"/>
            <a:ext cx="3793049" cy="2782900"/>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par>
                          <p:cTn id="13" fill="hold">
                            <p:stCondLst>
                              <p:cond delay="2500"/>
                            </p:stCondLst>
                            <p:childTnLst>
                              <p:par>
                                <p:cTn id="14" presetID="10" presetClass="entr" presetSubtype="0"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2000"/>
                                        <p:tgtEl>
                                          <p:spTgt spid="3">
                                            <p:txEl>
                                              <p:pRg st="0" end="0"/>
                                            </p:txEl>
                                          </p:spTgt>
                                        </p:tgtEl>
                                      </p:cBhvr>
                                    </p:animEffect>
                                  </p:childTnLst>
                                </p:cTn>
                              </p:par>
                            </p:childTnLst>
                          </p:cTn>
                        </p:par>
                        <p:par>
                          <p:cTn id="17" fill="hold">
                            <p:stCondLst>
                              <p:cond delay="4500"/>
                            </p:stCondLst>
                            <p:childTnLst>
                              <p:par>
                                <p:cTn id="18" presetID="10" presetClass="entr" presetSubtype="0"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2000"/>
                                        <p:tgtEl>
                                          <p:spTgt spid="3">
                                            <p:txEl>
                                              <p:pRg st="1" end="1"/>
                                            </p:txEl>
                                          </p:spTgt>
                                        </p:tgtEl>
                                      </p:cBhvr>
                                    </p:animEffect>
                                  </p:childTnLst>
                                </p:cTn>
                              </p:par>
                            </p:childTnLst>
                          </p:cTn>
                        </p:par>
                        <p:par>
                          <p:cTn id="21" fill="hold">
                            <p:stCondLst>
                              <p:cond delay="6500"/>
                            </p:stCondLst>
                            <p:childTnLst>
                              <p:par>
                                <p:cTn id="22" presetID="10" presetClass="entr" presetSubtype="0" fill="hold" grpId="0" nodeType="afterEffect">
                                  <p:stCondLst>
                                    <p:cond delay="0"/>
                                  </p:stCondLst>
                                  <p:childTnLst>
                                    <p:set>
                                      <p:cBhvr>
                                        <p:cTn id="23" dur="1" fill="hold">
                                          <p:stCondLst>
                                            <p:cond delay="0"/>
                                          </p:stCondLst>
                                        </p:cTn>
                                        <p:tgtEl>
                                          <p:spTgt spid="4">
                                            <p:txEl>
                                              <p:pRg st="0" end="0"/>
                                            </p:txEl>
                                          </p:spTgt>
                                        </p:tgtEl>
                                        <p:attrNameLst>
                                          <p:attrName>style.visibility</p:attrName>
                                        </p:attrNameLst>
                                      </p:cBhvr>
                                      <p:to>
                                        <p:strVal val="visible"/>
                                      </p:to>
                                    </p:set>
                                    <p:animEffect transition="in" filter="fade">
                                      <p:cBhvr>
                                        <p:cTn id="24" dur="2000"/>
                                        <p:tgtEl>
                                          <p:spTgt spid="4">
                                            <p:txEl>
                                              <p:pRg st="0" end="0"/>
                                            </p:txEl>
                                          </p:spTgt>
                                        </p:tgtEl>
                                      </p:cBhvr>
                                    </p:animEffect>
                                  </p:childTnLst>
                                </p:cTn>
                              </p:par>
                            </p:childTnLst>
                          </p:cTn>
                        </p:par>
                        <p:par>
                          <p:cTn id="25" fill="hold">
                            <p:stCondLst>
                              <p:cond delay="8500"/>
                            </p:stCondLst>
                            <p:childTnLst>
                              <p:par>
                                <p:cTn id="26" presetID="10" presetClass="entr" presetSubtype="0" fill="hold" grpId="0" nodeType="after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Effect transition="in" filter="fade">
                                      <p:cBhvr>
                                        <p:cTn id="28"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idx="4294967295"/>
          </p:nvPr>
        </p:nvSpPr>
        <p:spPr>
          <a:xfrm>
            <a:off x="457200" y="2065338"/>
            <a:ext cx="8229600" cy="4037012"/>
          </a:xfrm>
        </p:spPr>
        <p:txBody>
          <a:bodyPr>
            <a:normAutofit/>
          </a:bodyPr>
          <a:lstStyle/>
          <a:p>
            <a:pPr algn="ctr">
              <a:lnSpc>
                <a:spcPct val="80000"/>
              </a:lnSpc>
            </a:pPr>
            <a:r>
              <a:rPr lang="ru-RU" sz="2800"/>
              <a:t>Нет, не всегда смешон и узок</a:t>
            </a:r>
          </a:p>
          <a:p>
            <a:pPr algn="ctr">
              <a:lnSpc>
                <a:spcPct val="80000"/>
              </a:lnSpc>
            </a:pPr>
            <a:r>
              <a:rPr lang="ru-RU" sz="2800"/>
              <a:t>Мудрец, глухой к делам земли:</a:t>
            </a:r>
          </a:p>
          <a:p>
            <a:pPr algn="ctr">
              <a:lnSpc>
                <a:spcPct val="80000"/>
              </a:lnSpc>
            </a:pPr>
            <a:r>
              <a:rPr lang="ru-RU" sz="2800"/>
              <a:t>Уже на рейде в Сиракузах</a:t>
            </a:r>
          </a:p>
          <a:p>
            <a:pPr algn="ctr">
              <a:lnSpc>
                <a:spcPct val="80000"/>
              </a:lnSpc>
            </a:pPr>
            <a:r>
              <a:rPr lang="ru-RU" sz="2800"/>
              <a:t>Стояли римлян корабли.</a:t>
            </a:r>
          </a:p>
          <a:p>
            <a:pPr algn="ctr">
              <a:lnSpc>
                <a:spcPct val="80000"/>
              </a:lnSpc>
            </a:pPr>
            <a:r>
              <a:rPr lang="ru-RU" sz="2800"/>
              <a:t>Над математиком курчавым</a:t>
            </a:r>
          </a:p>
          <a:p>
            <a:pPr algn="ctr">
              <a:lnSpc>
                <a:spcPct val="80000"/>
              </a:lnSpc>
            </a:pPr>
            <a:r>
              <a:rPr lang="ru-RU" sz="2800"/>
              <a:t>Солдат занес короткий нож,</a:t>
            </a:r>
          </a:p>
          <a:p>
            <a:pPr algn="ctr">
              <a:lnSpc>
                <a:spcPct val="80000"/>
              </a:lnSpc>
            </a:pPr>
            <a:r>
              <a:rPr lang="ru-RU" sz="2800"/>
              <a:t>А он на отмели песчаной</a:t>
            </a:r>
          </a:p>
          <a:p>
            <a:pPr algn="ctr">
              <a:lnSpc>
                <a:spcPct val="80000"/>
              </a:lnSpc>
            </a:pPr>
            <a:r>
              <a:rPr lang="ru-RU" sz="2800"/>
              <a:t>Окружность вписывал в чертеж.</a:t>
            </a:r>
          </a:p>
          <a:p>
            <a:pPr algn="ctr">
              <a:lnSpc>
                <a:spcPct val="80000"/>
              </a:lnSpc>
            </a:pPr>
            <a:r>
              <a:rPr lang="ru-RU" sz="2800"/>
              <a:t>Ах, если б смерть — лихую гостью —</a:t>
            </a:r>
          </a:p>
          <a:p>
            <a:pPr algn="ctr">
              <a:lnSpc>
                <a:spcPct val="80000"/>
              </a:lnSpc>
            </a:pPr>
            <a:r>
              <a:rPr lang="ru-RU" sz="2800"/>
              <a:t>Мне так же встретить повезло,</a:t>
            </a:r>
          </a:p>
          <a:p>
            <a:pPr algn="ctr">
              <a:lnSpc>
                <a:spcPct val="80000"/>
              </a:lnSpc>
            </a:pPr>
            <a:r>
              <a:rPr lang="ru-RU" sz="2800"/>
              <a:t>Как Архимед, чертивший тростью</a:t>
            </a:r>
          </a:p>
          <a:p>
            <a:pPr algn="ctr">
              <a:lnSpc>
                <a:spcPct val="80000"/>
              </a:lnSpc>
            </a:pPr>
            <a:r>
              <a:rPr lang="ru-RU" sz="2800"/>
              <a:t>В минуту гибели — число!</a:t>
            </a:r>
          </a:p>
          <a:p>
            <a:pPr>
              <a:lnSpc>
                <a:spcPct val="80000"/>
              </a:lnSpc>
            </a:pPr>
            <a:endParaRPr lang="ru-RU" sz="2800"/>
          </a:p>
        </p:txBody>
      </p:sp>
      <p:sp>
        <p:nvSpPr>
          <p:cNvPr id="5" name="Заголовок 4"/>
          <p:cNvSpPr>
            <a:spLocks noGrp="1"/>
          </p:cNvSpPr>
          <p:nvPr>
            <p:ph type="title" idx="4294967295"/>
          </p:nvPr>
        </p:nvSpPr>
        <p:spPr>
          <a:xfrm>
            <a:off x="457200" y="152400"/>
            <a:ext cx="8229600" cy="2205030"/>
          </a:xfrm>
          <a:noFill/>
          <a:ln w="6350" cap="rnd"/>
        </p:spPr>
        <p:txBody>
          <a:bodyPr rtlCol="0">
            <a:normAutofit/>
          </a:bodyPr>
          <a:lstStyle/>
          <a:p>
            <a:pPr fontAlgn="auto">
              <a:spcAft>
                <a:spcPts val="0"/>
              </a:spcAft>
              <a:defRPr/>
            </a:pPr>
            <a:r>
              <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АРХИМЕД</a:t>
            </a:r>
            <a:br>
              <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br>
            <a:r>
              <a:rPr lang="ru-RU" sz="4200" i="1"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Д. </a:t>
            </a:r>
            <a:r>
              <a:rPr lang="ru-RU" sz="4200" i="1" kern="1200" spc="-100" dirty="0" err="1">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Кедрин</a:t>
            </a:r>
            <a:r>
              <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
            </a:r>
            <a:br>
              <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br>
            <a:endPar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1000"/>
                                        <p:tgtEl>
                                          <p:spTgt spid="6">
                                            <p:txEl>
                                              <p:pRg st="0" end="0"/>
                                            </p:txEl>
                                          </p:spTgt>
                                        </p:tgtEl>
                                      </p:cBhvr>
                                    </p:animEffect>
                                  </p:childTnLst>
                                </p:cTn>
                              </p:par>
                            </p:childTnLst>
                          </p:cTn>
                        </p:par>
                        <p:par>
                          <p:cTn id="13" fill="hold">
                            <p:stCondLst>
                              <p:cond delay="1500"/>
                            </p:stCondLst>
                            <p:childTnLst>
                              <p:par>
                                <p:cTn id="14" presetID="10" presetClass="entr" presetSubtype="0" fill="hold" grpId="0" nodeType="afterEffect">
                                  <p:stCondLst>
                                    <p:cond delay="0"/>
                                  </p:stCondLst>
                                  <p:childTnLst>
                                    <p:set>
                                      <p:cBhvr>
                                        <p:cTn id="15" dur="1" fill="hold">
                                          <p:stCondLst>
                                            <p:cond delay="0"/>
                                          </p:stCondLst>
                                        </p:cTn>
                                        <p:tgtEl>
                                          <p:spTgt spid="6">
                                            <p:txEl>
                                              <p:pRg st="1" end="1"/>
                                            </p:txEl>
                                          </p:spTgt>
                                        </p:tgtEl>
                                        <p:attrNameLst>
                                          <p:attrName>style.visibility</p:attrName>
                                        </p:attrNameLst>
                                      </p:cBhvr>
                                      <p:to>
                                        <p:strVal val="visible"/>
                                      </p:to>
                                    </p:set>
                                    <p:animEffect transition="in" filter="fade">
                                      <p:cBhvr>
                                        <p:cTn id="16" dur="1000"/>
                                        <p:tgtEl>
                                          <p:spTgt spid="6">
                                            <p:txEl>
                                              <p:pRg st="1" end="1"/>
                                            </p:txEl>
                                          </p:spTgt>
                                        </p:tgtEl>
                                      </p:cBhvr>
                                    </p:animEffect>
                                  </p:childTnLst>
                                </p:cTn>
                              </p:par>
                            </p:childTnLst>
                          </p:cTn>
                        </p:par>
                        <p:par>
                          <p:cTn id="17" fill="hold">
                            <p:stCondLst>
                              <p:cond delay="2500"/>
                            </p:stCondLst>
                            <p:childTnLst>
                              <p:par>
                                <p:cTn id="18" presetID="10" presetClass="entr" presetSubtype="0" fill="hold" grpId="0" nodeType="after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fade">
                                      <p:cBhvr>
                                        <p:cTn id="20" dur="1000"/>
                                        <p:tgtEl>
                                          <p:spTgt spid="6">
                                            <p:txEl>
                                              <p:pRg st="2" end="2"/>
                                            </p:txEl>
                                          </p:spTgt>
                                        </p:tgtEl>
                                      </p:cBhvr>
                                    </p:animEffect>
                                  </p:childTnLst>
                                </p:cTn>
                              </p:par>
                            </p:childTnLst>
                          </p:cTn>
                        </p:par>
                        <p:par>
                          <p:cTn id="21" fill="hold">
                            <p:stCondLst>
                              <p:cond delay="3500"/>
                            </p:stCondLst>
                            <p:childTnLst>
                              <p:par>
                                <p:cTn id="22" presetID="10" presetClass="entr" presetSubtype="0" fill="hold" grpId="0" nodeType="afterEffect">
                                  <p:stCondLst>
                                    <p:cond delay="0"/>
                                  </p:stCondLst>
                                  <p:childTnLst>
                                    <p:set>
                                      <p:cBhvr>
                                        <p:cTn id="23" dur="1" fill="hold">
                                          <p:stCondLst>
                                            <p:cond delay="0"/>
                                          </p:stCondLst>
                                        </p:cTn>
                                        <p:tgtEl>
                                          <p:spTgt spid="6">
                                            <p:txEl>
                                              <p:pRg st="3" end="3"/>
                                            </p:txEl>
                                          </p:spTgt>
                                        </p:tgtEl>
                                        <p:attrNameLst>
                                          <p:attrName>style.visibility</p:attrName>
                                        </p:attrNameLst>
                                      </p:cBhvr>
                                      <p:to>
                                        <p:strVal val="visible"/>
                                      </p:to>
                                    </p:set>
                                    <p:animEffect transition="in" filter="fade">
                                      <p:cBhvr>
                                        <p:cTn id="24" dur="1000"/>
                                        <p:tgtEl>
                                          <p:spTgt spid="6">
                                            <p:txEl>
                                              <p:pRg st="3" end="3"/>
                                            </p:txEl>
                                          </p:spTgt>
                                        </p:tgtEl>
                                      </p:cBhvr>
                                    </p:animEffect>
                                  </p:childTnLst>
                                </p:cTn>
                              </p:par>
                            </p:childTnLst>
                          </p:cTn>
                        </p:par>
                        <p:par>
                          <p:cTn id="25" fill="hold">
                            <p:stCondLst>
                              <p:cond delay="4500"/>
                            </p:stCondLst>
                            <p:childTnLst>
                              <p:par>
                                <p:cTn id="26" presetID="10" presetClass="entr" presetSubtype="0" fill="hold" grpId="0" nodeType="afterEffect">
                                  <p:stCondLst>
                                    <p:cond delay="0"/>
                                  </p:stCondLst>
                                  <p:childTnLst>
                                    <p:set>
                                      <p:cBhvr>
                                        <p:cTn id="27" dur="1" fill="hold">
                                          <p:stCondLst>
                                            <p:cond delay="0"/>
                                          </p:stCondLst>
                                        </p:cTn>
                                        <p:tgtEl>
                                          <p:spTgt spid="6">
                                            <p:txEl>
                                              <p:pRg st="4" end="4"/>
                                            </p:txEl>
                                          </p:spTgt>
                                        </p:tgtEl>
                                        <p:attrNameLst>
                                          <p:attrName>style.visibility</p:attrName>
                                        </p:attrNameLst>
                                      </p:cBhvr>
                                      <p:to>
                                        <p:strVal val="visible"/>
                                      </p:to>
                                    </p:set>
                                    <p:animEffect transition="in" filter="fade">
                                      <p:cBhvr>
                                        <p:cTn id="28" dur="1000"/>
                                        <p:tgtEl>
                                          <p:spTgt spid="6">
                                            <p:txEl>
                                              <p:pRg st="4" end="4"/>
                                            </p:txEl>
                                          </p:spTgt>
                                        </p:tgtEl>
                                      </p:cBhvr>
                                    </p:animEffect>
                                  </p:childTnLst>
                                </p:cTn>
                              </p:par>
                            </p:childTnLst>
                          </p:cTn>
                        </p:par>
                        <p:par>
                          <p:cTn id="29" fill="hold">
                            <p:stCondLst>
                              <p:cond delay="5500"/>
                            </p:stCondLst>
                            <p:childTnLst>
                              <p:par>
                                <p:cTn id="30" presetID="10" presetClass="entr" presetSubtype="0" fill="hold" grpId="0" nodeType="after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1000"/>
                                        <p:tgtEl>
                                          <p:spTgt spid="6">
                                            <p:txEl>
                                              <p:pRg st="5" end="5"/>
                                            </p:txEl>
                                          </p:spTgt>
                                        </p:tgtEl>
                                      </p:cBhvr>
                                    </p:animEffect>
                                  </p:childTnLst>
                                </p:cTn>
                              </p:par>
                            </p:childTnLst>
                          </p:cTn>
                        </p:par>
                        <p:par>
                          <p:cTn id="33" fill="hold">
                            <p:stCondLst>
                              <p:cond delay="6500"/>
                            </p:stCondLst>
                            <p:childTnLst>
                              <p:par>
                                <p:cTn id="34" presetID="10" presetClass="entr" presetSubtype="0" fill="hold" grpId="0" nodeType="afterEffect">
                                  <p:stCondLst>
                                    <p:cond delay="0"/>
                                  </p:stCondLst>
                                  <p:childTnLst>
                                    <p:set>
                                      <p:cBhvr>
                                        <p:cTn id="35" dur="1" fill="hold">
                                          <p:stCondLst>
                                            <p:cond delay="0"/>
                                          </p:stCondLst>
                                        </p:cTn>
                                        <p:tgtEl>
                                          <p:spTgt spid="6">
                                            <p:txEl>
                                              <p:pRg st="6" end="6"/>
                                            </p:txEl>
                                          </p:spTgt>
                                        </p:tgtEl>
                                        <p:attrNameLst>
                                          <p:attrName>style.visibility</p:attrName>
                                        </p:attrNameLst>
                                      </p:cBhvr>
                                      <p:to>
                                        <p:strVal val="visible"/>
                                      </p:to>
                                    </p:set>
                                    <p:animEffect transition="in" filter="fade">
                                      <p:cBhvr>
                                        <p:cTn id="36" dur="1000"/>
                                        <p:tgtEl>
                                          <p:spTgt spid="6">
                                            <p:txEl>
                                              <p:pRg st="6" end="6"/>
                                            </p:txEl>
                                          </p:spTgt>
                                        </p:tgtEl>
                                      </p:cBhvr>
                                    </p:animEffect>
                                  </p:childTnLst>
                                </p:cTn>
                              </p:par>
                            </p:childTnLst>
                          </p:cTn>
                        </p:par>
                        <p:par>
                          <p:cTn id="37" fill="hold">
                            <p:stCondLst>
                              <p:cond delay="7500"/>
                            </p:stCondLst>
                            <p:childTnLst>
                              <p:par>
                                <p:cTn id="38" presetID="10" presetClass="entr" presetSubtype="0" fill="hold" grpId="0" nodeType="afterEffect">
                                  <p:stCondLst>
                                    <p:cond delay="0"/>
                                  </p:stCondLst>
                                  <p:childTnLst>
                                    <p:set>
                                      <p:cBhvr>
                                        <p:cTn id="39" dur="1" fill="hold">
                                          <p:stCondLst>
                                            <p:cond delay="0"/>
                                          </p:stCondLst>
                                        </p:cTn>
                                        <p:tgtEl>
                                          <p:spTgt spid="6">
                                            <p:txEl>
                                              <p:pRg st="7" end="7"/>
                                            </p:txEl>
                                          </p:spTgt>
                                        </p:tgtEl>
                                        <p:attrNameLst>
                                          <p:attrName>style.visibility</p:attrName>
                                        </p:attrNameLst>
                                      </p:cBhvr>
                                      <p:to>
                                        <p:strVal val="visible"/>
                                      </p:to>
                                    </p:set>
                                    <p:animEffect transition="in" filter="fade">
                                      <p:cBhvr>
                                        <p:cTn id="40" dur="1000"/>
                                        <p:tgtEl>
                                          <p:spTgt spid="6">
                                            <p:txEl>
                                              <p:pRg st="7" end="7"/>
                                            </p:txEl>
                                          </p:spTgt>
                                        </p:tgtEl>
                                      </p:cBhvr>
                                    </p:animEffect>
                                  </p:childTnLst>
                                </p:cTn>
                              </p:par>
                            </p:childTnLst>
                          </p:cTn>
                        </p:par>
                        <p:par>
                          <p:cTn id="41" fill="hold">
                            <p:stCondLst>
                              <p:cond delay="8500"/>
                            </p:stCondLst>
                            <p:childTnLst>
                              <p:par>
                                <p:cTn id="42" presetID="10" presetClass="entr" presetSubtype="0" fill="hold" grpId="0" nodeType="afterEffect">
                                  <p:stCondLst>
                                    <p:cond delay="0"/>
                                  </p:stCondLst>
                                  <p:childTnLst>
                                    <p:set>
                                      <p:cBhvr>
                                        <p:cTn id="43" dur="1" fill="hold">
                                          <p:stCondLst>
                                            <p:cond delay="0"/>
                                          </p:stCondLst>
                                        </p:cTn>
                                        <p:tgtEl>
                                          <p:spTgt spid="6">
                                            <p:txEl>
                                              <p:pRg st="8" end="8"/>
                                            </p:txEl>
                                          </p:spTgt>
                                        </p:tgtEl>
                                        <p:attrNameLst>
                                          <p:attrName>style.visibility</p:attrName>
                                        </p:attrNameLst>
                                      </p:cBhvr>
                                      <p:to>
                                        <p:strVal val="visible"/>
                                      </p:to>
                                    </p:set>
                                    <p:animEffect transition="in" filter="fade">
                                      <p:cBhvr>
                                        <p:cTn id="44" dur="1000"/>
                                        <p:tgtEl>
                                          <p:spTgt spid="6">
                                            <p:txEl>
                                              <p:pRg st="8" end="8"/>
                                            </p:txEl>
                                          </p:spTgt>
                                        </p:tgtEl>
                                      </p:cBhvr>
                                    </p:animEffect>
                                  </p:childTnLst>
                                </p:cTn>
                              </p:par>
                            </p:childTnLst>
                          </p:cTn>
                        </p:par>
                        <p:par>
                          <p:cTn id="45" fill="hold">
                            <p:stCondLst>
                              <p:cond delay="9500"/>
                            </p:stCondLst>
                            <p:childTnLst>
                              <p:par>
                                <p:cTn id="46" presetID="10" presetClass="entr" presetSubtype="0" fill="hold" grpId="0" nodeType="afterEffect">
                                  <p:stCondLst>
                                    <p:cond delay="0"/>
                                  </p:stCondLst>
                                  <p:childTnLst>
                                    <p:set>
                                      <p:cBhvr>
                                        <p:cTn id="47" dur="1" fill="hold">
                                          <p:stCondLst>
                                            <p:cond delay="0"/>
                                          </p:stCondLst>
                                        </p:cTn>
                                        <p:tgtEl>
                                          <p:spTgt spid="6">
                                            <p:txEl>
                                              <p:pRg st="9" end="9"/>
                                            </p:txEl>
                                          </p:spTgt>
                                        </p:tgtEl>
                                        <p:attrNameLst>
                                          <p:attrName>style.visibility</p:attrName>
                                        </p:attrNameLst>
                                      </p:cBhvr>
                                      <p:to>
                                        <p:strVal val="visible"/>
                                      </p:to>
                                    </p:set>
                                    <p:animEffect transition="in" filter="fade">
                                      <p:cBhvr>
                                        <p:cTn id="48" dur="1000"/>
                                        <p:tgtEl>
                                          <p:spTgt spid="6">
                                            <p:txEl>
                                              <p:pRg st="9" end="9"/>
                                            </p:txEl>
                                          </p:spTgt>
                                        </p:tgtEl>
                                      </p:cBhvr>
                                    </p:animEffect>
                                  </p:childTnLst>
                                </p:cTn>
                              </p:par>
                            </p:childTnLst>
                          </p:cTn>
                        </p:par>
                        <p:par>
                          <p:cTn id="49" fill="hold">
                            <p:stCondLst>
                              <p:cond delay="10500"/>
                            </p:stCondLst>
                            <p:childTnLst>
                              <p:par>
                                <p:cTn id="50" presetID="10" presetClass="entr" presetSubtype="0" fill="hold" grpId="0" nodeType="afterEffect">
                                  <p:stCondLst>
                                    <p:cond delay="0"/>
                                  </p:stCondLst>
                                  <p:childTnLst>
                                    <p:set>
                                      <p:cBhvr>
                                        <p:cTn id="51" dur="1" fill="hold">
                                          <p:stCondLst>
                                            <p:cond delay="0"/>
                                          </p:stCondLst>
                                        </p:cTn>
                                        <p:tgtEl>
                                          <p:spTgt spid="6">
                                            <p:txEl>
                                              <p:pRg st="10" end="10"/>
                                            </p:txEl>
                                          </p:spTgt>
                                        </p:tgtEl>
                                        <p:attrNameLst>
                                          <p:attrName>style.visibility</p:attrName>
                                        </p:attrNameLst>
                                      </p:cBhvr>
                                      <p:to>
                                        <p:strVal val="visible"/>
                                      </p:to>
                                    </p:set>
                                    <p:animEffect transition="in" filter="fade">
                                      <p:cBhvr>
                                        <p:cTn id="52" dur="1000"/>
                                        <p:tgtEl>
                                          <p:spTgt spid="6">
                                            <p:txEl>
                                              <p:pRg st="10" end="10"/>
                                            </p:txEl>
                                          </p:spTgt>
                                        </p:tgtEl>
                                      </p:cBhvr>
                                    </p:animEffect>
                                  </p:childTnLst>
                                </p:cTn>
                              </p:par>
                            </p:childTnLst>
                          </p:cTn>
                        </p:par>
                        <p:par>
                          <p:cTn id="53" fill="hold">
                            <p:stCondLst>
                              <p:cond delay="11500"/>
                            </p:stCondLst>
                            <p:childTnLst>
                              <p:par>
                                <p:cTn id="54" presetID="10" presetClass="entr" presetSubtype="0" fill="hold" grpId="0" nodeType="afterEffect">
                                  <p:stCondLst>
                                    <p:cond delay="0"/>
                                  </p:stCondLst>
                                  <p:childTnLst>
                                    <p:set>
                                      <p:cBhvr>
                                        <p:cTn id="55" dur="1" fill="hold">
                                          <p:stCondLst>
                                            <p:cond delay="0"/>
                                          </p:stCondLst>
                                        </p:cTn>
                                        <p:tgtEl>
                                          <p:spTgt spid="6">
                                            <p:txEl>
                                              <p:pRg st="11" end="11"/>
                                            </p:txEl>
                                          </p:spTgt>
                                        </p:tgtEl>
                                        <p:attrNameLst>
                                          <p:attrName>style.visibility</p:attrName>
                                        </p:attrNameLst>
                                      </p:cBhvr>
                                      <p:to>
                                        <p:strVal val="visible"/>
                                      </p:to>
                                    </p:set>
                                    <p:animEffect transition="in" filter="fade">
                                      <p:cBhvr>
                                        <p:cTn id="56" dur="1000"/>
                                        <p:tgtEl>
                                          <p:spTgt spid="6">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457200" y="357166"/>
            <a:ext cx="8229600" cy="2143140"/>
          </a:xfrm>
          <a:noFill/>
          <a:ln w="6350" cap="rnd"/>
        </p:spPr>
        <p:txBody>
          <a:bodyPr>
            <a:normAutofit fontScale="90000"/>
          </a:bodyPr>
          <a:lstStyle/>
          <a:p>
            <a:pPr fontAlgn="auto">
              <a:spcAft>
                <a:spcPts val="0"/>
              </a:spcAft>
              <a:defRPr/>
            </a:pPr>
            <a:r>
              <a:rPr lang="ru-RU" sz="4200" b="1"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Эратосфен Киренский</a:t>
            </a:r>
            <a:r>
              <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
            </a:r>
            <a:br>
              <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br>
            <a:r>
              <a:rPr lang="ru-RU" sz="4200" b="1"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(Eratosthenes, Ερατοσθδνη)</a:t>
            </a:r>
            <a:r>
              <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
            </a:r>
            <a:br>
              <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br>
            <a:r>
              <a:rPr lang="ru-RU" sz="4200" b="1"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(ок. 275-194 до н.э.)</a:t>
            </a:r>
            <a:r>
              <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
            </a:r>
            <a:br>
              <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br>
            <a:endPar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endParaRPr>
          </a:p>
        </p:txBody>
      </p:sp>
      <p:sp>
        <p:nvSpPr>
          <p:cNvPr id="3" name="Содержимое 2"/>
          <p:cNvSpPr>
            <a:spLocks noGrp="1"/>
          </p:cNvSpPr>
          <p:nvPr>
            <p:ph sz="half" idx="4294967295"/>
          </p:nvPr>
        </p:nvSpPr>
        <p:spPr>
          <a:xfrm>
            <a:off x="457200" y="2135188"/>
            <a:ext cx="4059238" cy="3967162"/>
          </a:xfrm>
        </p:spPr>
        <p:txBody>
          <a:bodyPr>
            <a:normAutofit/>
          </a:bodyPr>
          <a:lstStyle/>
          <a:p>
            <a:pPr>
              <a:lnSpc>
                <a:spcPct val="80000"/>
              </a:lnSpc>
            </a:pPr>
            <a:r>
              <a:rPr lang="ru-RU" sz="2200"/>
              <a:t>Один из самых разносторонних ученых античности. Особенно прославили Эратосфена труды по астрономии, географии и математике, однако он успешно трудился и в области филологии, поэзии, музыки и философии, за что современники дали ему прозвище Пентатл, т.е. Многоборец. Другое его прозвище, Бета, т.е. "второй", по-видимому, также не содержит ничего уничижительного: им желали показать, что во всех науках Эратосфен достигает не высшего, но превосходного результата. </a:t>
            </a:r>
          </a:p>
          <a:p>
            <a:pPr>
              <a:lnSpc>
                <a:spcPct val="80000"/>
              </a:lnSpc>
            </a:pPr>
            <a:endParaRPr lang="ru-RU" sz="2200"/>
          </a:p>
        </p:txBody>
      </p:sp>
      <p:pic>
        <p:nvPicPr>
          <p:cNvPr id="5" name="Содержимое 4" descr="eratostenes-retrato.jpg"/>
          <p:cNvPicPr>
            <a:picLocks noGrp="1" noChangeAspect="1"/>
          </p:cNvPicPr>
          <p:nvPr>
            <p:ph sz="half" idx="4294967295"/>
          </p:nvPr>
        </p:nvPicPr>
        <p:blipFill>
          <a:blip r:embed="rId2" cstate="print"/>
          <a:stretch>
            <a:fillRect/>
          </a:stretch>
        </p:blipFill>
        <p:spPr>
          <a:xfrm>
            <a:off x="5072066" y="2204876"/>
            <a:ext cx="3071834" cy="3851204"/>
          </a:xfrm>
          <a:prstGeom prst="ellipse">
            <a:avLst/>
          </a:prstGeom>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par>
                          <p:cTn id="13" fill="hold">
                            <p:stCondLst>
                              <p:cond delay="2500"/>
                            </p:stCondLst>
                            <p:childTnLst>
                              <p:par>
                                <p:cTn id="14" presetID="10" presetClass="entr" presetSubtype="0"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457200" y="152400"/>
            <a:ext cx="8229600" cy="1219200"/>
          </a:xfrm>
          <a:noFill/>
          <a:ln w="6350" cap="rnd"/>
        </p:spPr>
        <p:txBody>
          <a:bodyPr>
            <a:normAutofit/>
          </a:bodyPr>
          <a:lstStyle/>
          <a:p>
            <a:pPr fontAlgn="auto">
              <a:spcAft>
                <a:spcPts val="0"/>
              </a:spcAft>
              <a:defRPr/>
            </a:pPr>
            <a:r>
              <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Труды Эратосфена</a:t>
            </a:r>
            <a:endPar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endParaRPr>
          </a:p>
        </p:txBody>
      </p:sp>
      <p:sp>
        <p:nvSpPr>
          <p:cNvPr id="3" name="Содержимое 2"/>
          <p:cNvSpPr>
            <a:spLocks noGrp="1"/>
          </p:cNvSpPr>
          <p:nvPr>
            <p:ph sz="half" idx="4294967295"/>
          </p:nvPr>
        </p:nvSpPr>
        <p:spPr>
          <a:xfrm>
            <a:off x="428625" y="1428750"/>
            <a:ext cx="4059238" cy="5143500"/>
          </a:xfrm>
        </p:spPr>
        <p:txBody>
          <a:bodyPr/>
          <a:lstStyle/>
          <a:p>
            <a:r>
              <a:rPr lang="ru-RU" sz="1600"/>
              <a:t>Из сочинений Эратосфена по математике до нашего времени дошло только написанное к царю Птолемею письмо об удвоении куба. Это письмо сохранилось в комментарии Евтокия к трактату Архимеда О шаре и цилиндре. В письме содержатся некоторые исторические сведения о делийской задаче, а также описание прибора, изобретённого самим автором и известного под именем мезолябия.</a:t>
            </a:r>
          </a:p>
          <a:p>
            <a:endParaRPr lang="ru-RU" sz="1600"/>
          </a:p>
          <a:p>
            <a:r>
              <a:rPr lang="ru-RU" sz="1600"/>
              <a:t>Сведения о других математических сочинениях Эратосфена отличаются крайней неполнотой. Папп в двух местах своего Собрания называет сочинение Эратосфена О средних величинах, замечая при этом, что оно во всех своих предположениях стоит в связи с линейными местами.</a:t>
            </a:r>
          </a:p>
          <a:p>
            <a:endParaRPr lang="ru-RU" sz="1600"/>
          </a:p>
        </p:txBody>
      </p:sp>
      <p:sp>
        <p:nvSpPr>
          <p:cNvPr id="4" name="Содержимое 3"/>
          <p:cNvSpPr>
            <a:spLocks noGrp="1"/>
          </p:cNvSpPr>
          <p:nvPr>
            <p:ph sz="half" idx="4294967295"/>
          </p:nvPr>
        </p:nvSpPr>
        <p:spPr>
          <a:xfrm>
            <a:off x="4648200" y="1428750"/>
            <a:ext cx="4059238" cy="4667250"/>
          </a:xfrm>
        </p:spPr>
        <p:txBody>
          <a:bodyPr/>
          <a:lstStyle/>
          <a:p>
            <a:r>
              <a:rPr lang="ru-RU" sz="1800"/>
              <a:t>О сочинении Эратосфена Платоник, посвящённом пропорциям, говорит Теон Смирнский. Возможно, что именно к Эратосфену восходит алгоритм «разворачивания всех рациональных отношений из отношения равенства», описанный Теоном Смирнским и Никомахом Геразским</a:t>
            </a:r>
          </a:p>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par>
                          <p:cTn id="13" fill="hold">
                            <p:stCondLst>
                              <p:cond delay="2500"/>
                            </p:stCondLst>
                            <p:childTnLst>
                              <p:par>
                                <p:cTn id="14" presetID="10" presetClass="entr" presetSubtype="0"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2000"/>
                                        <p:tgtEl>
                                          <p:spTgt spid="3">
                                            <p:txEl>
                                              <p:pRg st="2" end="2"/>
                                            </p:txEl>
                                          </p:spTgt>
                                        </p:tgtEl>
                                      </p:cBhvr>
                                    </p:animEffect>
                                  </p:childTnLst>
                                </p:cTn>
                              </p:par>
                            </p:childTnLst>
                          </p:cTn>
                        </p:par>
                        <p:par>
                          <p:cTn id="17" fill="hold">
                            <p:stCondLst>
                              <p:cond delay="4500"/>
                            </p:stCondLst>
                            <p:childTnLst>
                              <p:par>
                                <p:cTn id="18" presetID="10" presetClass="entr" presetSubtype="0" fill="hold" grpId="0" nodeType="after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Effect transition="in" filter="fade">
                                      <p:cBhvr>
                                        <p:cTn id="20"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idx="4294967295"/>
          </p:nvPr>
        </p:nvSpPr>
        <p:spPr>
          <a:xfrm>
            <a:off x="457200" y="285728"/>
            <a:ext cx="8229600" cy="1785950"/>
          </a:xfrm>
          <a:noFill/>
          <a:ln w="6350" cap="rnd"/>
        </p:spPr>
        <p:txBody>
          <a:bodyPr>
            <a:normAutofit fontScale="90000"/>
          </a:bodyPr>
          <a:lstStyle/>
          <a:p>
            <a:pPr fontAlgn="auto">
              <a:spcAft>
                <a:spcPts val="0"/>
              </a:spcAft>
              <a:defRPr/>
            </a:pPr>
            <a:r>
              <a:rPr lang="ru-RU" sz="4200" b="1"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Фалес Милетский </a:t>
            </a:r>
            <a:r>
              <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
            </a:r>
            <a:br>
              <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br>
            <a:r>
              <a:rPr lang="ru-RU" sz="4200" b="1"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(625 до н.э. - 548 до н.э.) </a:t>
            </a:r>
            <a:r>
              <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
            </a:r>
            <a:br>
              <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br>
            <a:endPar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endParaRPr>
          </a:p>
        </p:txBody>
      </p:sp>
      <p:pic>
        <p:nvPicPr>
          <p:cNvPr id="7" name="Содержимое 6" descr="рнипн.jpeg"/>
          <p:cNvPicPr>
            <a:picLocks noGrp="1" noChangeAspect="1"/>
          </p:cNvPicPr>
          <p:nvPr>
            <p:ph sz="half" idx="4294967295"/>
          </p:nvPr>
        </p:nvPicPr>
        <p:blipFill>
          <a:blip r:embed="rId2" cstate="print"/>
          <a:stretch>
            <a:fillRect/>
          </a:stretch>
        </p:blipFill>
        <p:spPr>
          <a:xfrm>
            <a:off x="928662" y="1825125"/>
            <a:ext cx="3286147" cy="3923699"/>
          </a:xfrm>
          <a:effectLst>
            <a:softEdge rad="112500"/>
          </a:effectLst>
        </p:spPr>
      </p:pic>
      <p:sp>
        <p:nvSpPr>
          <p:cNvPr id="6" name="Содержимое 5"/>
          <p:cNvSpPr>
            <a:spLocks noGrp="1"/>
          </p:cNvSpPr>
          <p:nvPr>
            <p:ph sz="half" idx="4294967295"/>
          </p:nvPr>
        </p:nvSpPr>
        <p:spPr>
          <a:xfrm>
            <a:off x="4429125" y="1714500"/>
            <a:ext cx="4278313" cy="4929188"/>
          </a:xfrm>
        </p:spPr>
        <p:txBody>
          <a:bodyPr>
            <a:normAutofit/>
          </a:bodyPr>
          <a:lstStyle/>
          <a:p>
            <a:pPr>
              <a:lnSpc>
                <a:spcPct val="80000"/>
              </a:lnSpc>
            </a:pPr>
            <a:r>
              <a:rPr lang="ru-RU" sz="2200"/>
              <a:t>Фалес Милетский имел титул одного из семи мудрецов Греции, он был поистине первым философом, первым математиком, астрономом и, вообще, первым по всем наукам в Греции. Он был то же для Греции, что Ломоносов для России. </a:t>
            </a:r>
          </a:p>
          <a:p>
            <a:pPr>
              <a:lnSpc>
                <a:spcPct val="80000"/>
              </a:lnSpc>
              <a:buFont typeface="Wingdings" pitchFamily="2" charset="2"/>
              <a:buNone/>
            </a:pPr>
            <a:r>
              <a:rPr lang="ru-RU" sz="2200"/>
              <a:t> </a:t>
            </a:r>
          </a:p>
          <a:p>
            <a:pPr>
              <a:lnSpc>
                <a:spcPct val="80000"/>
              </a:lnSpc>
            </a:pPr>
            <a:r>
              <a:rPr lang="ru-RU" sz="2200"/>
              <a:t>Фалесу Милетскому приписывают простой способ определения высоты пирамиды. В солнечный день он поставил свой посох там, где оканчивалась тень от пирамиды. Затем он показал, что как длина одной тени относится к длине другой тени, так и высота пирамиды относится к высоте посоха.</a:t>
            </a:r>
          </a:p>
          <a:p>
            <a:pPr>
              <a:lnSpc>
                <a:spcPct val="80000"/>
              </a:lnSpc>
            </a:pPr>
            <a:endParaRPr lang="ru-RU" sz="2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par>
                          <p:cTn id="13" fill="hold">
                            <p:stCondLst>
                              <p:cond delay="2500"/>
                            </p:stCondLst>
                            <p:childTnLst>
                              <p:par>
                                <p:cTn id="14" presetID="10" presetClass="entr" presetSubtype="0" fill="hold" grpId="0" nodeType="after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2000"/>
                                        <p:tgtEl>
                                          <p:spTgt spid="6">
                                            <p:txEl>
                                              <p:pRg st="0" end="0"/>
                                            </p:txEl>
                                          </p:spTgt>
                                        </p:tgtEl>
                                      </p:cBhvr>
                                    </p:animEffect>
                                  </p:childTnLst>
                                </p:cTn>
                              </p:par>
                            </p:childTnLst>
                          </p:cTn>
                        </p:par>
                        <p:par>
                          <p:cTn id="17" fill="hold">
                            <p:stCondLst>
                              <p:cond delay="4500"/>
                            </p:stCondLst>
                            <p:childTnLst>
                              <p:par>
                                <p:cTn id="18" presetID="10" presetClass="entr" presetSubtype="0" fill="hold" grpId="0" nodeType="after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Effect transition="in" filter="fade">
                                      <p:cBhvr>
                                        <p:cTn id="20" dur="2000"/>
                                        <p:tgtEl>
                                          <p:spTgt spid="6">
                                            <p:txEl>
                                              <p:pRg st="1" end="1"/>
                                            </p:txEl>
                                          </p:spTgt>
                                        </p:tgtEl>
                                      </p:cBhvr>
                                    </p:animEffect>
                                  </p:childTnLst>
                                </p:cTn>
                              </p:par>
                            </p:childTnLst>
                          </p:cTn>
                        </p:par>
                        <p:par>
                          <p:cTn id="21" fill="hold">
                            <p:stCondLst>
                              <p:cond delay="6500"/>
                            </p:stCondLst>
                            <p:childTnLst>
                              <p:par>
                                <p:cTn id="22" presetID="10" presetClass="entr" presetSubtype="0" fill="hold" grpId="0" nodeType="after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animEffect transition="in" filter="fade">
                                      <p:cBhvr>
                                        <p:cTn id="24"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457200" y="152400"/>
            <a:ext cx="8229600" cy="1219200"/>
          </a:xfrm>
          <a:noFill/>
          <a:ln w="6350" cap="rnd"/>
        </p:spPr>
        <p:txBody>
          <a:bodyPr>
            <a:normAutofit/>
          </a:bodyPr>
          <a:lstStyle/>
          <a:p>
            <a:pPr fontAlgn="auto">
              <a:spcAft>
                <a:spcPts val="0"/>
              </a:spcAft>
              <a:defRPr/>
            </a:pPr>
            <a:r>
              <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Решето Эратосфена</a:t>
            </a:r>
            <a:endPar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endParaRPr>
          </a:p>
        </p:txBody>
      </p:sp>
      <p:pic>
        <p:nvPicPr>
          <p:cNvPr id="5" name="Содержимое 4" descr="пчитчитчитчитапипм.jpg"/>
          <p:cNvPicPr>
            <a:picLocks noGrp="1" noChangeAspect="1"/>
          </p:cNvPicPr>
          <p:nvPr>
            <p:ph sz="half" idx="4294967295"/>
          </p:nvPr>
        </p:nvPicPr>
        <p:blipFill>
          <a:blip r:embed="rId2" cstate="print"/>
          <a:stretch>
            <a:fillRect/>
          </a:stretch>
        </p:blipFill>
        <p:spPr>
          <a:xfrm>
            <a:off x="809351" y="1674612"/>
            <a:ext cx="3048269" cy="4022636"/>
          </a:xfrm>
          <a:effectLst>
            <a:softEdge rad="112500"/>
          </a:effectLst>
        </p:spPr>
      </p:pic>
      <p:sp>
        <p:nvSpPr>
          <p:cNvPr id="4" name="Содержимое 3"/>
          <p:cNvSpPr>
            <a:spLocks noGrp="1"/>
          </p:cNvSpPr>
          <p:nvPr>
            <p:ph sz="half" idx="4294967295"/>
          </p:nvPr>
        </p:nvSpPr>
        <p:spPr>
          <a:xfrm>
            <a:off x="4648200" y="1524000"/>
            <a:ext cx="4059238" cy="4572000"/>
          </a:xfrm>
        </p:spPr>
        <p:txBody>
          <a:bodyPr/>
          <a:lstStyle/>
          <a:p>
            <a:r>
              <a:rPr lang="ru-RU"/>
              <a:t>Самым знаменитым математическим открытием Эратосфена стало т.н. "решето Эратосфена", с помощью которого находятся простые числа. </a:t>
            </a:r>
          </a:p>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par>
                          <p:cTn id="13" fill="hold">
                            <p:stCondLst>
                              <p:cond delay="2500"/>
                            </p:stCondLst>
                            <p:childTnLst>
                              <p:par>
                                <p:cTn id="14" presetID="10" presetClass="entr" presetSubtype="0" fill="hold" grpId="0" nodeType="after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fade">
                                      <p:cBhvr>
                                        <p:cTn id="16"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idx="4294967295"/>
          </p:nvPr>
        </p:nvSpPr>
        <p:spPr>
          <a:xfrm>
            <a:off x="457200" y="1071563"/>
            <a:ext cx="8229600" cy="5024437"/>
          </a:xfrm>
        </p:spPr>
        <p:txBody>
          <a:bodyPr>
            <a:normAutofit/>
          </a:bodyPr>
          <a:lstStyle/>
          <a:p>
            <a:pPr>
              <a:lnSpc>
                <a:spcPct val="80000"/>
              </a:lnSpc>
            </a:pPr>
            <a:r>
              <a:rPr lang="ru-RU" sz="3000"/>
              <a:t>О математика земная, гордись прекрасная собой.</a:t>
            </a:r>
          </a:p>
          <a:p>
            <a:pPr>
              <a:lnSpc>
                <a:spcPct val="80000"/>
              </a:lnSpc>
            </a:pPr>
            <a:r>
              <a:rPr lang="ru-RU" sz="3000"/>
              <a:t>Ты всем наукам мать родная  и дорожат  они тобой.</a:t>
            </a:r>
          </a:p>
          <a:p>
            <a:pPr>
              <a:lnSpc>
                <a:spcPct val="80000"/>
              </a:lnSpc>
            </a:pPr>
            <a:r>
              <a:rPr lang="ru-RU" sz="3000"/>
              <a:t>Твои  расчеты величаво ведут к планетам  корабли</a:t>
            </a:r>
          </a:p>
          <a:p>
            <a:pPr>
              <a:lnSpc>
                <a:spcPct val="80000"/>
              </a:lnSpc>
            </a:pPr>
            <a:r>
              <a:rPr lang="ru-RU" sz="3000"/>
              <a:t>Не ради праздничной забавы, а ради жизни на земле.</a:t>
            </a:r>
          </a:p>
          <a:p>
            <a:pPr>
              <a:lnSpc>
                <a:spcPct val="80000"/>
              </a:lnSpc>
            </a:pPr>
            <a:r>
              <a:rPr lang="ru-RU" sz="3000"/>
              <a:t>И чтобы мысль людская в поколенья несла  бесценные дары</a:t>
            </a:r>
          </a:p>
          <a:p>
            <a:pPr>
              <a:lnSpc>
                <a:spcPct val="80000"/>
              </a:lnSpc>
            </a:pPr>
            <a:r>
              <a:rPr lang="ru-RU" sz="3000"/>
              <a:t>Великих гениев  творенья, полеты в дальние миры!</a:t>
            </a:r>
          </a:p>
          <a:p>
            <a:pPr>
              <a:lnSpc>
                <a:spcPct val="80000"/>
              </a:lnSpc>
            </a:pPr>
            <a:r>
              <a:rPr lang="ru-RU" sz="3000"/>
              <a:t>В веках овеяна ты славой, светило всех земных светил,</a:t>
            </a:r>
          </a:p>
          <a:p>
            <a:pPr>
              <a:lnSpc>
                <a:spcPct val="80000"/>
              </a:lnSpc>
            </a:pPr>
            <a:r>
              <a:rPr lang="ru-RU" sz="3000"/>
              <a:t>Тебе царице величавой  недаром Гаусс окрестил.</a:t>
            </a:r>
          </a:p>
          <a:p>
            <a:pPr>
              <a:lnSpc>
                <a:spcPct val="80000"/>
              </a:lnSpc>
            </a:pPr>
            <a:r>
              <a:rPr lang="ru-RU" sz="3000"/>
              <a:t>Строга, логична, величава, стройна в полете как стрела.</a:t>
            </a:r>
          </a:p>
          <a:p>
            <a:pPr>
              <a:lnSpc>
                <a:spcPct val="80000"/>
              </a:lnSpc>
            </a:pPr>
            <a:r>
              <a:rPr lang="ru-RU" sz="3000"/>
              <a:t>Твоя немеркнущая слава в веках  бессмертье обрела.</a:t>
            </a:r>
          </a:p>
          <a:p>
            <a:pPr>
              <a:lnSpc>
                <a:spcPct val="80000"/>
              </a:lnSpc>
            </a:pPr>
            <a:r>
              <a:rPr lang="ru-RU" sz="3000"/>
              <a:t>Я славлю  разум  человека, дела  его волшебных рук,</a:t>
            </a:r>
          </a:p>
          <a:p>
            <a:pPr>
              <a:lnSpc>
                <a:spcPct val="80000"/>
              </a:lnSpc>
            </a:pPr>
            <a:r>
              <a:rPr lang="ru-RU" sz="3000"/>
              <a:t>Надежду  нынешнего века, царицу всех земных наук.</a:t>
            </a:r>
          </a:p>
          <a:p>
            <a:pPr>
              <a:lnSpc>
                <a:spcPct val="80000"/>
              </a:lnSpc>
            </a:pPr>
            <a:endParaRPr lang="ru-RU" sz="3000"/>
          </a:p>
        </p:txBody>
      </p:sp>
      <p:sp>
        <p:nvSpPr>
          <p:cNvPr id="5" name="Заголовок 4"/>
          <p:cNvSpPr>
            <a:spLocks noGrp="1"/>
          </p:cNvSpPr>
          <p:nvPr>
            <p:ph type="title" idx="4294967295"/>
          </p:nvPr>
        </p:nvSpPr>
        <p:spPr/>
        <p:txBody>
          <a:bodyPr>
            <a:normAutofit/>
          </a:bodyP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1000"/>
                                        <p:tgtEl>
                                          <p:spTgt spid="6">
                                            <p:txEl>
                                              <p:pRg st="1" end="1"/>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1000"/>
                                        <p:tgtEl>
                                          <p:spTgt spid="6">
                                            <p:txEl>
                                              <p:pRg st="2" end="2"/>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fade">
                                      <p:cBhvr>
                                        <p:cTn id="19" dur="1000"/>
                                        <p:tgtEl>
                                          <p:spTgt spid="6">
                                            <p:txEl>
                                              <p:pRg st="3" end="3"/>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fade">
                                      <p:cBhvr>
                                        <p:cTn id="23" dur="1000"/>
                                        <p:tgtEl>
                                          <p:spTgt spid="6">
                                            <p:txEl>
                                              <p:pRg st="4" end="4"/>
                                            </p:txEl>
                                          </p:spTgt>
                                        </p:tgtEl>
                                      </p:cBhvr>
                                    </p:animEffect>
                                  </p:childTnLst>
                                </p:cTn>
                              </p:par>
                            </p:childTnLst>
                          </p:cTn>
                        </p:par>
                        <p:par>
                          <p:cTn id="24" fill="hold">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1000"/>
                                        <p:tgtEl>
                                          <p:spTgt spid="6">
                                            <p:txEl>
                                              <p:pRg st="5" end="5"/>
                                            </p:txEl>
                                          </p:spTgt>
                                        </p:tgtEl>
                                      </p:cBhvr>
                                    </p:animEffect>
                                  </p:childTnLst>
                                </p:cTn>
                              </p:par>
                            </p:childTnLst>
                          </p:cTn>
                        </p:par>
                        <p:par>
                          <p:cTn id="28" fill="hold">
                            <p:stCondLst>
                              <p:cond delay="6000"/>
                            </p:stCondLst>
                            <p:childTnLst>
                              <p:par>
                                <p:cTn id="29" presetID="10" presetClass="entr" presetSubtype="0" fill="hold" grpId="0" nodeType="after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Effect transition="in" filter="fade">
                                      <p:cBhvr>
                                        <p:cTn id="31" dur="1000"/>
                                        <p:tgtEl>
                                          <p:spTgt spid="6">
                                            <p:txEl>
                                              <p:pRg st="6" end="6"/>
                                            </p:txEl>
                                          </p:spTgt>
                                        </p:tgtEl>
                                      </p:cBhvr>
                                    </p:animEffect>
                                  </p:childTnLst>
                                </p:cTn>
                              </p:par>
                            </p:childTnLst>
                          </p:cTn>
                        </p:par>
                        <p:par>
                          <p:cTn id="32" fill="hold">
                            <p:stCondLst>
                              <p:cond delay="7000"/>
                            </p:stCondLst>
                            <p:childTnLst>
                              <p:par>
                                <p:cTn id="33" presetID="10" presetClass="entr" presetSubtype="0" fill="hold" grpId="0" nodeType="after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animEffect transition="in" filter="fade">
                                      <p:cBhvr>
                                        <p:cTn id="35" dur="1000"/>
                                        <p:tgtEl>
                                          <p:spTgt spid="6">
                                            <p:txEl>
                                              <p:pRg st="7" end="7"/>
                                            </p:txEl>
                                          </p:spTgt>
                                        </p:tgtEl>
                                      </p:cBhvr>
                                    </p:animEffect>
                                  </p:childTnLst>
                                </p:cTn>
                              </p:par>
                            </p:childTnLst>
                          </p:cTn>
                        </p:par>
                        <p:par>
                          <p:cTn id="36" fill="hold">
                            <p:stCondLst>
                              <p:cond delay="8000"/>
                            </p:stCondLst>
                            <p:childTnLst>
                              <p:par>
                                <p:cTn id="37" presetID="10" presetClass="entr" presetSubtype="0" fill="hold" grpId="0" nodeType="after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animEffect transition="in" filter="fade">
                                      <p:cBhvr>
                                        <p:cTn id="39" dur="1000"/>
                                        <p:tgtEl>
                                          <p:spTgt spid="6">
                                            <p:txEl>
                                              <p:pRg st="8" end="8"/>
                                            </p:txEl>
                                          </p:spTgt>
                                        </p:tgtEl>
                                      </p:cBhvr>
                                    </p:animEffect>
                                  </p:childTnLst>
                                </p:cTn>
                              </p:par>
                            </p:childTnLst>
                          </p:cTn>
                        </p:par>
                        <p:par>
                          <p:cTn id="40" fill="hold">
                            <p:stCondLst>
                              <p:cond delay="9000"/>
                            </p:stCondLst>
                            <p:childTnLst>
                              <p:par>
                                <p:cTn id="41" presetID="10" presetClass="entr" presetSubtype="0" fill="hold" grpId="0" nodeType="afterEffect">
                                  <p:stCondLst>
                                    <p:cond delay="0"/>
                                  </p:stCondLst>
                                  <p:childTnLst>
                                    <p:set>
                                      <p:cBhvr>
                                        <p:cTn id="42" dur="1" fill="hold">
                                          <p:stCondLst>
                                            <p:cond delay="0"/>
                                          </p:stCondLst>
                                        </p:cTn>
                                        <p:tgtEl>
                                          <p:spTgt spid="6">
                                            <p:txEl>
                                              <p:pRg st="9" end="9"/>
                                            </p:txEl>
                                          </p:spTgt>
                                        </p:tgtEl>
                                        <p:attrNameLst>
                                          <p:attrName>style.visibility</p:attrName>
                                        </p:attrNameLst>
                                      </p:cBhvr>
                                      <p:to>
                                        <p:strVal val="visible"/>
                                      </p:to>
                                    </p:set>
                                    <p:animEffect transition="in" filter="fade">
                                      <p:cBhvr>
                                        <p:cTn id="43" dur="1000"/>
                                        <p:tgtEl>
                                          <p:spTgt spid="6">
                                            <p:txEl>
                                              <p:pRg st="9" end="9"/>
                                            </p:txEl>
                                          </p:spTgt>
                                        </p:tgtEl>
                                      </p:cBhvr>
                                    </p:animEffect>
                                  </p:childTnLst>
                                </p:cTn>
                              </p:par>
                            </p:childTnLst>
                          </p:cTn>
                        </p:par>
                        <p:par>
                          <p:cTn id="44" fill="hold">
                            <p:stCondLst>
                              <p:cond delay="10000"/>
                            </p:stCondLst>
                            <p:childTnLst>
                              <p:par>
                                <p:cTn id="45" presetID="10" presetClass="entr" presetSubtype="0" fill="hold" grpId="0" nodeType="afterEffect">
                                  <p:stCondLst>
                                    <p:cond delay="0"/>
                                  </p:stCondLst>
                                  <p:childTnLst>
                                    <p:set>
                                      <p:cBhvr>
                                        <p:cTn id="46" dur="1" fill="hold">
                                          <p:stCondLst>
                                            <p:cond delay="0"/>
                                          </p:stCondLst>
                                        </p:cTn>
                                        <p:tgtEl>
                                          <p:spTgt spid="6">
                                            <p:txEl>
                                              <p:pRg st="10" end="10"/>
                                            </p:txEl>
                                          </p:spTgt>
                                        </p:tgtEl>
                                        <p:attrNameLst>
                                          <p:attrName>style.visibility</p:attrName>
                                        </p:attrNameLst>
                                      </p:cBhvr>
                                      <p:to>
                                        <p:strVal val="visible"/>
                                      </p:to>
                                    </p:set>
                                    <p:animEffect transition="in" filter="fade">
                                      <p:cBhvr>
                                        <p:cTn id="47" dur="1000"/>
                                        <p:tgtEl>
                                          <p:spTgt spid="6">
                                            <p:txEl>
                                              <p:pRg st="10" end="10"/>
                                            </p:txEl>
                                          </p:spTgt>
                                        </p:tgtEl>
                                      </p:cBhvr>
                                    </p:animEffect>
                                  </p:childTnLst>
                                </p:cTn>
                              </p:par>
                            </p:childTnLst>
                          </p:cTn>
                        </p:par>
                        <p:par>
                          <p:cTn id="48" fill="hold">
                            <p:stCondLst>
                              <p:cond delay="11000"/>
                            </p:stCondLst>
                            <p:childTnLst>
                              <p:par>
                                <p:cTn id="49" presetID="10" presetClass="entr" presetSubtype="0" fill="hold" grpId="0" nodeType="afterEffect">
                                  <p:stCondLst>
                                    <p:cond delay="0"/>
                                  </p:stCondLst>
                                  <p:childTnLst>
                                    <p:set>
                                      <p:cBhvr>
                                        <p:cTn id="50" dur="1" fill="hold">
                                          <p:stCondLst>
                                            <p:cond delay="0"/>
                                          </p:stCondLst>
                                        </p:cTn>
                                        <p:tgtEl>
                                          <p:spTgt spid="6">
                                            <p:txEl>
                                              <p:pRg st="11" end="11"/>
                                            </p:txEl>
                                          </p:spTgt>
                                        </p:tgtEl>
                                        <p:attrNameLst>
                                          <p:attrName>style.visibility</p:attrName>
                                        </p:attrNameLst>
                                      </p:cBhvr>
                                      <p:to>
                                        <p:strVal val="visible"/>
                                      </p:to>
                                    </p:set>
                                    <p:animEffect transition="in" filter="fade">
                                      <p:cBhvr>
                                        <p:cTn id="51" dur="1000"/>
                                        <p:tgtEl>
                                          <p:spTgt spid="6">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457200" y="152400"/>
            <a:ext cx="8229600" cy="1219200"/>
          </a:xfrm>
          <a:noFill/>
          <a:ln w="6350" cap="rnd"/>
        </p:spPr>
        <p:txBody>
          <a:bodyPr>
            <a:normAutofit/>
          </a:bodyPr>
          <a:lstStyle/>
          <a:p>
            <a:pPr fontAlgn="auto">
              <a:spcAft>
                <a:spcPts val="0"/>
              </a:spcAft>
              <a:defRPr/>
            </a:pPr>
            <a:r>
              <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Теорема Фалеса</a:t>
            </a:r>
            <a:endPar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endParaRPr>
          </a:p>
        </p:txBody>
      </p:sp>
      <p:sp>
        <p:nvSpPr>
          <p:cNvPr id="4" name="Содержимое 3"/>
          <p:cNvSpPr>
            <a:spLocks noGrp="1"/>
          </p:cNvSpPr>
          <p:nvPr>
            <p:ph sz="half" idx="4294967295"/>
          </p:nvPr>
        </p:nvSpPr>
        <p:spPr>
          <a:xfrm>
            <a:off x="4648200" y="1524000"/>
            <a:ext cx="4059238" cy="4572000"/>
          </a:xfrm>
        </p:spPr>
        <p:txBody>
          <a:bodyPr>
            <a:normAutofit/>
          </a:bodyPr>
          <a:lstStyle/>
          <a:p>
            <a:pPr>
              <a:lnSpc>
                <a:spcPct val="90000"/>
              </a:lnSpc>
            </a:pPr>
            <a:r>
              <a:rPr lang="ru-RU" sz="2800"/>
              <a:t>Теорема Фалеса — одна из теорем планиметрии.</a:t>
            </a:r>
          </a:p>
          <a:p>
            <a:pPr>
              <a:lnSpc>
                <a:spcPct val="90000"/>
              </a:lnSpc>
            </a:pPr>
            <a:endParaRPr lang="ru-RU" sz="2800"/>
          </a:p>
          <a:p>
            <a:pPr>
              <a:lnSpc>
                <a:spcPct val="90000"/>
              </a:lnSpc>
            </a:pPr>
            <a:r>
              <a:rPr lang="ru-RU" sz="2800"/>
              <a:t>Формулировка теоремы:</a:t>
            </a:r>
          </a:p>
          <a:p>
            <a:pPr>
              <a:lnSpc>
                <a:spcPct val="90000"/>
              </a:lnSpc>
              <a:buFont typeface="Wingdings" pitchFamily="2" charset="2"/>
              <a:buNone/>
            </a:pPr>
            <a:r>
              <a:rPr lang="ru-RU" sz="2800"/>
              <a:t>    Если на одной из двух прямых отложить последовательно несколько равных отрезков и через их концы провести параллельные прямые, пересекающие вторую прямую, то они отсекут на второй прямой равные между собой отрезки.</a:t>
            </a:r>
          </a:p>
        </p:txBody>
      </p:sp>
      <p:pic>
        <p:nvPicPr>
          <p:cNvPr id="7" name="Содержимое 6" descr="180px-Thales-sov.jpg"/>
          <p:cNvPicPr>
            <a:picLocks noGrp="1" noChangeAspect="1"/>
          </p:cNvPicPr>
          <p:nvPr>
            <p:ph sz="half" idx="4294967295"/>
          </p:nvPr>
        </p:nvPicPr>
        <p:blipFill>
          <a:blip r:embed="rId2" cstate="print"/>
          <a:stretch>
            <a:fillRect/>
          </a:stretch>
        </p:blipFill>
        <p:spPr>
          <a:xfrm>
            <a:off x="571470" y="1996912"/>
            <a:ext cx="3857653" cy="3527754"/>
          </a:xfrm>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par>
                          <p:cTn id="13" fill="hold">
                            <p:stCondLst>
                              <p:cond delay="2500"/>
                            </p:stCondLst>
                            <p:childTnLst>
                              <p:par>
                                <p:cTn id="14" presetID="10" presetClass="entr" presetSubtype="0" fill="hold" grpId="0" nodeType="after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fade">
                                      <p:cBhvr>
                                        <p:cTn id="16" dur="2000"/>
                                        <p:tgtEl>
                                          <p:spTgt spid="4">
                                            <p:txEl>
                                              <p:pRg st="0" end="0"/>
                                            </p:txEl>
                                          </p:spTgt>
                                        </p:tgtEl>
                                      </p:cBhvr>
                                    </p:animEffect>
                                  </p:childTnLst>
                                </p:cTn>
                              </p:par>
                            </p:childTnLst>
                          </p:cTn>
                        </p:par>
                        <p:par>
                          <p:cTn id="17" fill="hold">
                            <p:stCondLst>
                              <p:cond delay="4500"/>
                            </p:stCondLst>
                            <p:childTnLst>
                              <p:par>
                                <p:cTn id="18" presetID="10" presetClass="entr" presetSubtype="0" fill="hold" grpId="0" nodeType="after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fade">
                                      <p:cBhvr>
                                        <p:cTn id="20" dur="2000"/>
                                        <p:tgtEl>
                                          <p:spTgt spid="4">
                                            <p:txEl>
                                              <p:pRg st="2" end="2"/>
                                            </p:txEl>
                                          </p:spTgt>
                                        </p:tgtEl>
                                      </p:cBhvr>
                                    </p:animEffect>
                                  </p:childTnLst>
                                </p:cTn>
                              </p:par>
                            </p:childTnLst>
                          </p:cTn>
                        </p:par>
                        <p:par>
                          <p:cTn id="21" fill="hold">
                            <p:stCondLst>
                              <p:cond delay="6500"/>
                            </p:stCondLst>
                            <p:childTnLst>
                              <p:par>
                                <p:cTn id="22" presetID="10" presetClass="entr" presetSubtype="0" fill="hold" grpId="0" nodeType="after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Effect transition="in" filter="fade">
                                      <p:cBhvr>
                                        <p:cTn id="24"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idx="4294967295"/>
          </p:nvPr>
        </p:nvSpPr>
        <p:spPr>
          <a:xfrm>
            <a:off x="457200" y="152400"/>
            <a:ext cx="8229600" cy="1219200"/>
          </a:xfrm>
          <a:noFill/>
          <a:ln w="6350" cap="rnd"/>
        </p:spPr>
        <p:txBody>
          <a:bodyPr>
            <a:normAutofit fontScale="90000"/>
          </a:bodyPr>
          <a:lstStyle/>
          <a:p>
            <a:pPr fontAlgn="auto">
              <a:spcAft>
                <a:spcPts val="0"/>
              </a:spcAft>
              <a:defRPr/>
            </a:pPr>
            <a:r>
              <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Интересные факты из жизни Фалеса</a:t>
            </a:r>
            <a:endPar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endParaRPr>
          </a:p>
        </p:txBody>
      </p:sp>
      <p:sp>
        <p:nvSpPr>
          <p:cNvPr id="5" name="Содержимое 4"/>
          <p:cNvSpPr>
            <a:spLocks noGrp="1"/>
          </p:cNvSpPr>
          <p:nvPr>
            <p:ph sz="half" idx="4294967295"/>
          </p:nvPr>
        </p:nvSpPr>
        <p:spPr>
          <a:xfrm>
            <a:off x="457200" y="1673225"/>
            <a:ext cx="4059238" cy="4429125"/>
          </a:xfrm>
        </p:spPr>
        <p:txBody>
          <a:bodyPr>
            <a:normAutofit/>
          </a:bodyPr>
          <a:lstStyle/>
          <a:p>
            <a:pPr>
              <a:lnSpc>
                <a:spcPct val="80000"/>
              </a:lnSpc>
            </a:pPr>
            <a:r>
              <a:rPr lang="ru-RU" sz="1800"/>
              <a:t> По легенде теорема была сформулирована в не сохранившейся «Морской астрономии» Фалеса или Фоки Самосского. Ни одно из античных свидетельств, касающихся Фалеса, с этой теоремой никак напрямую не связано. Возможно, что теорема приписана Фалесу опосредованно, поскольку известно, что он умел измерять высоту обелиска и расстояние до корабля в море; при этих измерениях можно использовать подобие треугольников, а утверждение о пропорциональности сторон подобных треугольников доказывается на основе «теоремы Фалеса».</a:t>
            </a:r>
          </a:p>
        </p:txBody>
      </p:sp>
      <p:sp>
        <p:nvSpPr>
          <p:cNvPr id="6" name="Содержимое 5"/>
          <p:cNvSpPr>
            <a:spLocks noGrp="1"/>
          </p:cNvSpPr>
          <p:nvPr>
            <p:ph sz="half" idx="4294967295"/>
          </p:nvPr>
        </p:nvSpPr>
        <p:spPr>
          <a:xfrm>
            <a:off x="4648200" y="1524000"/>
            <a:ext cx="4059238" cy="4572000"/>
          </a:xfrm>
        </p:spPr>
        <p:txBody>
          <a:bodyPr>
            <a:normAutofit/>
          </a:bodyPr>
          <a:lstStyle/>
          <a:p>
            <a:pPr>
              <a:lnSpc>
                <a:spcPct val="80000"/>
              </a:lnSpc>
            </a:pPr>
            <a:r>
              <a:rPr lang="ru-RU" sz="1800"/>
              <a:t>Теорема Фалеса до сих пор используется в морской навигации в качестве правила о том, что столкновение судов, двигающихся с постоянной скоростью, неизбежно, если сохраняется курс судов друг на друга.</a:t>
            </a:r>
          </a:p>
          <a:p>
            <a:pPr>
              <a:lnSpc>
                <a:spcPct val="80000"/>
              </a:lnSpc>
            </a:pPr>
            <a:r>
              <a:rPr lang="ru-RU" sz="1800"/>
              <a:t>Вне русскоязычной литературы теоремой Фалеса иногда называют другую теорему планиметрии, а именно, утверждение о том, что вписанный угол, опирающийся на диаметр окружности, является прямым. Открытие этой теоремы действительно приписывается Фалесу, о чём есть свидетельство Прокла.</a:t>
            </a:r>
          </a:p>
          <a:p>
            <a:pPr>
              <a:lnSpc>
                <a:spcPct val="80000"/>
              </a:lnSpc>
            </a:pPr>
            <a:r>
              <a:rPr lang="ru-RU" sz="1800"/>
              <a:t>Основы геометрии Фалес постигал в Египте.</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childTnLst>
                                </p:cTn>
                              </p:par>
                            </p:childTnLst>
                          </p:cTn>
                        </p:par>
                        <p:par>
                          <p:cTn id="13" fill="hold">
                            <p:stCondLst>
                              <p:cond delay="2500"/>
                            </p:stCondLst>
                            <p:childTnLst>
                              <p:par>
                                <p:cTn id="14" presetID="10" presetClass="entr" presetSubtype="0" fill="hold" grpId="0" nodeType="after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2000"/>
                                        <p:tgtEl>
                                          <p:spTgt spid="6">
                                            <p:txEl>
                                              <p:pRg st="0" end="0"/>
                                            </p:txEl>
                                          </p:spTgt>
                                        </p:tgtEl>
                                      </p:cBhvr>
                                    </p:animEffect>
                                  </p:childTnLst>
                                </p:cTn>
                              </p:par>
                            </p:childTnLst>
                          </p:cTn>
                        </p:par>
                        <p:par>
                          <p:cTn id="17" fill="hold">
                            <p:stCondLst>
                              <p:cond delay="4500"/>
                            </p:stCondLst>
                            <p:childTnLst>
                              <p:par>
                                <p:cTn id="18" presetID="10" presetClass="entr" presetSubtype="0" fill="hold" grpId="0" nodeType="after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Effect transition="in" filter="fade">
                                      <p:cBhvr>
                                        <p:cTn id="20" dur="2000"/>
                                        <p:tgtEl>
                                          <p:spTgt spid="6">
                                            <p:txEl>
                                              <p:pRg st="1" end="1"/>
                                            </p:txEl>
                                          </p:spTgt>
                                        </p:tgtEl>
                                      </p:cBhvr>
                                    </p:animEffect>
                                  </p:childTnLst>
                                </p:cTn>
                              </p:par>
                            </p:childTnLst>
                          </p:cTn>
                        </p:par>
                        <p:par>
                          <p:cTn id="21" fill="hold">
                            <p:stCondLst>
                              <p:cond delay="6500"/>
                            </p:stCondLst>
                            <p:childTnLst>
                              <p:par>
                                <p:cTn id="22" presetID="10" presetClass="entr" presetSubtype="0" fill="hold" grpId="0" nodeType="after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animEffect transition="in" filter="fade">
                                      <p:cBhvr>
                                        <p:cTn id="24"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457200" y="285728"/>
            <a:ext cx="8229600" cy="2286016"/>
          </a:xfrm>
          <a:noFill/>
          <a:ln w="6350" cap="rnd"/>
        </p:spPr>
        <p:txBody>
          <a:bodyPr>
            <a:normAutofit fontScale="90000"/>
          </a:bodyPr>
          <a:lstStyle/>
          <a:p>
            <a:pPr fontAlgn="auto">
              <a:spcAft>
                <a:spcPts val="0"/>
              </a:spcAft>
              <a:defRPr/>
            </a:pPr>
            <a:r>
              <a:rPr lang="ru-RU" sz="4200" b="1"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Пифагор </a:t>
            </a:r>
            <a:r>
              <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
            </a:r>
            <a:br>
              <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br>
            <a:r>
              <a:rPr lang="ru-RU" sz="4200" b="1"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(греч. Πυθαγόρας ο Σάμιος)</a:t>
            </a:r>
            <a:r>
              <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
            </a:r>
            <a:br>
              <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br>
            <a:r>
              <a:rPr lang="ru-RU" sz="4200" b="1"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( 580 г. и умер ок. 500 г. до н.э.)</a:t>
            </a:r>
            <a:r>
              <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
            </a:r>
            <a:br>
              <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br>
            <a:endPar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endParaRPr>
          </a:p>
        </p:txBody>
      </p:sp>
      <p:sp>
        <p:nvSpPr>
          <p:cNvPr id="4" name="Содержимое 3"/>
          <p:cNvSpPr>
            <a:spLocks noGrp="1"/>
          </p:cNvSpPr>
          <p:nvPr>
            <p:ph sz="half" idx="4294967295"/>
          </p:nvPr>
        </p:nvSpPr>
        <p:spPr>
          <a:xfrm>
            <a:off x="4648200" y="2000250"/>
            <a:ext cx="4059238" cy="4095750"/>
          </a:xfrm>
        </p:spPr>
        <p:txBody>
          <a:bodyPr>
            <a:normAutofit/>
          </a:bodyPr>
          <a:lstStyle/>
          <a:p>
            <a:pPr>
              <a:lnSpc>
                <a:spcPct val="90000"/>
              </a:lnSpc>
              <a:buFont typeface="Wingdings" pitchFamily="2" charset="2"/>
              <a:buNone/>
            </a:pPr>
            <a:r>
              <a:rPr lang="ru-RU" sz="2800"/>
              <a:t>    Историю его жизни трудно отделить от легенд, представляющих Пифагора в качестве полубога и чудотворца, совершенного мудреца и "великого посвященного" во все тайные доктрины греков и варваров. По преданию, Пифагор объездил весь свет и собрал свою философию из различных систем, к которым имел доступ. </a:t>
            </a:r>
          </a:p>
        </p:txBody>
      </p:sp>
      <p:pic>
        <p:nvPicPr>
          <p:cNvPr id="6" name="Рисунок 5" descr="т иьб .jpeg"/>
          <p:cNvPicPr>
            <a:picLocks noChangeAspect="1"/>
          </p:cNvPicPr>
          <p:nvPr/>
        </p:nvPicPr>
        <p:blipFill>
          <a:blip r:embed="rId2" cstate="print"/>
          <a:stretch>
            <a:fillRect/>
          </a:stretch>
        </p:blipFill>
        <p:spPr>
          <a:xfrm>
            <a:off x="1142976" y="2214554"/>
            <a:ext cx="2714644" cy="3643338"/>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par>
                          <p:cTn id="13" fill="hold">
                            <p:stCondLst>
                              <p:cond delay="2500"/>
                            </p:stCondLst>
                            <p:childTnLst>
                              <p:par>
                                <p:cTn id="14" presetID="10" presetClass="entr" presetSubtype="0" fill="hold" grpId="0" nodeType="after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fade">
                                      <p:cBhvr>
                                        <p:cTn id="16"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457200" y="152400"/>
            <a:ext cx="8229600" cy="1219200"/>
          </a:xfrm>
          <a:noFill/>
          <a:ln w="6350" cap="rnd"/>
        </p:spPr>
        <p:txBody>
          <a:bodyPr>
            <a:normAutofit/>
          </a:bodyPr>
          <a:lstStyle/>
          <a:p>
            <a:pPr fontAlgn="auto">
              <a:spcAft>
                <a:spcPts val="0"/>
              </a:spcAft>
              <a:defRPr/>
            </a:pPr>
            <a:r>
              <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Теорема Пифагора</a:t>
            </a:r>
            <a:endPar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endParaRPr>
          </a:p>
        </p:txBody>
      </p:sp>
      <p:sp>
        <p:nvSpPr>
          <p:cNvPr id="3" name="Содержимое 2"/>
          <p:cNvSpPr>
            <a:spLocks noGrp="1"/>
          </p:cNvSpPr>
          <p:nvPr>
            <p:ph sz="half" idx="4294967295"/>
          </p:nvPr>
        </p:nvSpPr>
        <p:spPr>
          <a:xfrm>
            <a:off x="457200" y="1673225"/>
            <a:ext cx="4059238" cy="4429125"/>
          </a:xfrm>
        </p:spPr>
        <p:txBody>
          <a:bodyPr>
            <a:normAutofit/>
          </a:bodyPr>
          <a:lstStyle/>
          <a:p>
            <a:pPr>
              <a:lnSpc>
                <a:spcPct val="80000"/>
              </a:lnSpc>
            </a:pPr>
            <a:r>
              <a:rPr lang="ru-RU" sz="2200"/>
              <a:t>Геометрическая формулировка:</a:t>
            </a:r>
          </a:p>
          <a:p>
            <a:pPr>
              <a:lnSpc>
                <a:spcPct val="80000"/>
              </a:lnSpc>
            </a:pPr>
            <a:endParaRPr lang="ru-RU" sz="2200"/>
          </a:p>
          <a:p>
            <a:pPr>
              <a:lnSpc>
                <a:spcPct val="80000"/>
              </a:lnSpc>
            </a:pPr>
            <a:r>
              <a:rPr lang="ru-RU" sz="2200"/>
              <a:t>Изначально теорема была сформулирована следующим образом:</a:t>
            </a:r>
          </a:p>
          <a:p>
            <a:pPr>
              <a:lnSpc>
                <a:spcPct val="80000"/>
              </a:lnSpc>
            </a:pPr>
            <a:r>
              <a:rPr lang="ru-RU" sz="2200"/>
              <a:t>В прямоугольном треугольнике площадь квадрата, построенного на гипотенузе, равна сумме площадей квадратов, построенных на катетах.</a:t>
            </a:r>
          </a:p>
          <a:p>
            <a:pPr>
              <a:lnSpc>
                <a:spcPct val="80000"/>
              </a:lnSpc>
              <a:buFont typeface="Wingdings" pitchFamily="2" charset="2"/>
              <a:buNone/>
            </a:pPr>
            <a:endParaRPr lang="ru-RU" sz="2200"/>
          </a:p>
          <a:p>
            <a:pPr>
              <a:lnSpc>
                <a:spcPct val="80000"/>
              </a:lnSpc>
            </a:pPr>
            <a:r>
              <a:rPr lang="ru-RU" sz="2200"/>
              <a:t>Алгебраическая формулировка:</a:t>
            </a:r>
          </a:p>
          <a:p>
            <a:pPr>
              <a:lnSpc>
                <a:spcPct val="80000"/>
              </a:lnSpc>
            </a:pPr>
            <a:r>
              <a:rPr lang="ru-RU" sz="2200"/>
              <a:t>В прямоугольном треугольнике квадрат длины гипотенузы равен сумме квадратов длин катетов.</a:t>
            </a:r>
          </a:p>
        </p:txBody>
      </p:sp>
      <p:pic>
        <p:nvPicPr>
          <p:cNvPr id="5" name="Содержимое 4" descr="250px-Pythagorean.svg.png"/>
          <p:cNvPicPr>
            <a:picLocks noGrp="1" noChangeAspect="1"/>
          </p:cNvPicPr>
          <p:nvPr>
            <p:ph sz="half" idx="4294967295"/>
          </p:nvPr>
        </p:nvPicPr>
        <p:blipFill>
          <a:blip r:embed="rId2"/>
          <a:srcRect/>
          <a:stretch>
            <a:fillRect/>
          </a:stretch>
        </p:blipFill>
        <p:spPr>
          <a:xfrm>
            <a:off x="4762500" y="1927225"/>
            <a:ext cx="3859213" cy="3459163"/>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35" presetClass="entr" presetSubtype="0"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anim calcmode="lin" valueType="num">
                                      <p:cBhvr>
                                        <p:cTn id="13" dur="2000" fill="hold"/>
                                        <p:tgtEl>
                                          <p:spTgt spid="5"/>
                                        </p:tgtEl>
                                        <p:attrNameLst>
                                          <p:attrName>style.rotation</p:attrName>
                                        </p:attrNameLst>
                                      </p:cBhvr>
                                      <p:tavLst>
                                        <p:tav tm="0">
                                          <p:val>
                                            <p:fltVal val="720"/>
                                          </p:val>
                                        </p:tav>
                                        <p:tav tm="100000">
                                          <p:val>
                                            <p:fltVal val="0"/>
                                          </p:val>
                                        </p:tav>
                                      </p:tavLst>
                                    </p:anim>
                                    <p:anim calcmode="lin" valueType="num">
                                      <p:cBhvr>
                                        <p:cTn id="14" dur="2000" fill="hold"/>
                                        <p:tgtEl>
                                          <p:spTgt spid="5"/>
                                        </p:tgtEl>
                                        <p:attrNameLst>
                                          <p:attrName>ppt_h</p:attrName>
                                        </p:attrNameLst>
                                      </p:cBhvr>
                                      <p:tavLst>
                                        <p:tav tm="0">
                                          <p:val>
                                            <p:fltVal val="0"/>
                                          </p:val>
                                        </p:tav>
                                        <p:tav tm="100000">
                                          <p:val>
                                            <p:strVal val="#ppt_h"/>
                                          </p:val>
                                        </p:tav>
                                      </p:tavLst>
                                    </p:anim>
                                    <p:anim calcmode="lin" valueType="num">
                                      <p:cBhvr>
                                        <p:cTn id="15" dur="2000" fill="hold"/>
                                        <p:tgtEl>
                                          <p:spTgt spid="5"/>
                                        </p:tgtEl>
                                        <p:attrNameLst>
                                          <p:attrName>ppt_w</p:attrName>
                                        </p:attrNameLst>
                                      </p:cBhvr>
                                      <p:tavLst>
                                        <p:tav tm="0">
                                          <p:val>
                                            <p:fltVal val="0"/>
                                          </p:val>
                                        </p:tav>
                                        <p:tav tm="100000">
                                          <p:val>
                                            <p:strVal val="#ppt_w"/>
                                          </p:val>
                                        </p:tav>
                                      </p:tavLst>
                                    </p:anim>
                                  </p:childTnLst>
                                </p:cTn>
                              </p:par>
                            </p:childTnLst>
                          </p:cTn>
                        </p:par>
                        <p:par>
                          <p:cTn id="16" fill="hold">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2000"/>
                                        <p:tgtEl>
                                          <p:spTgt spid="3">
                                            <p:txEl>
                                              <p:pRg st="0" end="0"/>
                                            </p:txEl>
                                          </p:spTgt>
                                        </p:tgtEl>
                                      </p:cBhvr>
                                    </p:animEffect>
                                  </p:childTnLst>
                                </p:cTn>
                              </p:par>
                            </p:childTnLst>
                          </p:cTn>
                        </p:par>
                        <p:par>
                          <p:cTn id="20" fill="hold">
                            <p:stCondLst>
                              <p:cond delay="4500"/>
                            </p:stCondLst>
                            <p:childTnLst>
                              <p:par>
                                <p:cTn id="21" presetID="10"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2000"/>
                                        <p:tgtEl>
                                          <p:spTgt spid="3">
                                            <p:txEl>
                                              <p:pRg st="2" end="2"/>
                                            </p:txEl>
                                          </p:spTgt>
                                        </p:tgtEl>
                                      </p:cBhvr>
                                    </p:animEffect>
                                  </p:childTnLst>
                                </p:cTn>
                              </p:par>
                            </p:childTnLst>
                          </p:cTn>
                        </p:par>
                        <p:par>
                          <p:cTn id="24" fill="hold">
                            <p:stCondLst>
                              <p:cond delay="6500"/>
                            </p:stCondLst>
                            <p:childTnLst>
                              <p:par>
                                <p:cTn id="25" presetID="10" presetClass="entr" presetSubtype="0"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par>
                          <p:cTn id="28" fill="hold">
                            <p:stCondLst>
                              <p:cond delay="8500"/>
                            </p:stCondLst>
                            <p:childTnLst>
                              <p:par>
                                <p:cTn id="29" presetID="1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2000"/>
                                        <p:tgtEl>
                                          <p:spTgt spid="3">
                                            <p:txEl>
                                              <p:pRg st="5" end="5"/>
                                            </p:txEl>
                                          </p:spTgt>
                                        </p:tgtEl>
                                      </p:cBhvr>
                                    </p:animEffect>
                                  </p:childTnLst>
                                </p:cTn>
                              </p:par>
                            </p:childTnLst>
                          </p:cTn>
                        </p:par>
                        <p:par>
                          <p:cTn id="32" fill="hold">
                            <p:stCondLst>
                              <p:cond delay="10500"/>
                            </p:stCondLst>
                            <p:childTnLst>
                              <p:par>
                                <p:cTn id="33" presetID="10" presetClass="entr" presetSubtype="0"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457200" y="152400"/>
            <a:ext cx="8229600" cy="1219200"/>
          </a:xfrm>
          <a:noFill/>
          <a:ln w="6350" cap="rnd"/>
        </p:spPr>
        <p:txBody>
          <a:bodyPr>
            <a:normAutofit/>
          </a:bodyPr>
          <a:lstStyle/>
          <a:p>
            <a:pPr fontAlgn="auto">
              <a:spcAft>
                <a:spcPts val="0"/>
              </a:spcAft>
              <a:defRPr/>
            </a:pPr>
            <a:r>
              <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Пифагорейцы</a:t>
            </a:r>
            <a:endPar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endParaRPr>
          </a:p>
        </p:txBody>
      </p:sp>
      <p:sp>
        <p:nvSpPr>
          <p:cNvPr id="3" name="Содержимое 2"/>
          <p:cNvSpPr>
            <a:spLocks noGrp="1"/>
          </p:cNvSpPr>
          <p:nvPr>
            <p:ph sz="half" idx="4294967295"/>
          </p:nvPr>
        </p:nvSpPr>
        <p:spPr>
          <a:xfrm>
            <a:off x="457200" y="1673225"/>
            <a:ext cx="4059238" cy="4429125"/>
          </a:xfrm>
        </p:spPr>
        <p:txBody>
          <a:bodyPr>
            <a:normAutofit/>
          </a:bodyPr>
          <a:lstStyle/>
          <a:p>
            <a:pPr>
              <a:lnSpc>
                <a:spcPct val="80000"/>
              </a:lnSpc>
            </a:pPr>
            <a:r>
              <a:rPr lang="ru-RU" sz="1800"/>
              <a:t>Пифагорейцы полагали, что все тела состоят из мельчайших частиц — «единиц бытия», которые в различных сочетаниях соответствуют различным геометрическим фигурам. Число для Пифагора было и материей, и формой Вселенной. Из этого представления вытекал и основной тезис пифагорейцев: «Все вещи — суть числа». Но поскольку числа выражали «сущность» всего, то и объяснять явления природы следовало только с их помощью. Пифагор и его последователи своими работами заложили основу очень важной области математики — теории чисел.</a:t>
            </a:r>
          </a:p>
        </p:txBody>
      </p:sp>
      <p:sp>
        <p:nvSpPr>
          <p:cNvPr id="4" name="Содержимое 3"/>
          <p:cNvSpPr>
            <a:spLocks noGrp="1"/>
          </p:cNvSpPr>
          <p:nvPr>
            <p:ph sz="half" idx="4294967295"/>
          </p:nvPr>
        </p:nvSpPr>
        <p:spPr>
          <a:xfrm>
            <a:off x="4648200" y="1524000"/>
            <a:ext cx="4059238" cy="4572000"/>
          </a:xfrm>
        </p:spPr>
        <p:txBody>
          <a:bodyPr>
            <a:normAutofit/>
          </a:bodyPr>
          <a:lstStyle/>
          <a:p>
            <a:pPr>
              <a:lnSpc>
                <a:spcPct val="80000"/>
              </a:lnSpc>
            </a:pPr>
            <a:r>
              <a:rPr lang="ru-RU" sz="1800"/>
              <a:t>Все числа пифагорейцы разделяли на две категории — четные и нечетные, что характерно и для некоторых других древних цивилизаций. Позднее выяснилось, что пифагорейские «четное — нечетное», «правое — левое» имеют глубокие и интересные следствия в кристаллах кварца, в структуре вирусов и ДНК, в знаменитых опытах Пастера с поляризацией винной кислоты, в нарушении четности элементарных частиц и других теориях. </a:t>
            </a:r>
          </a:p>
          <a:p>
            <a:pPr>
              <a:lnSpc>
                <a:spcPct val="80000"/>
              </a:lnSpc>
            </a:pPr>
            <a:endParaRPr lang="ru-RU" sz="1800"/>
          </a:p>
          <a:p>
            <a:pPr>
              <a:lnSpc>
                <a:spcPct val="80000"/>
              </a:lnSpc>
            </a:pPr>
            <a:r>
              <a:rPr lang="ru-RU" sz="1800"/>
              <a:t>Не чужда была пифагорейцам и геометрическая интерпретация чисел. Они считали, что точка имеет одно измерение, линия — два, плоскость — три, объем — четыре измерения.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par>
                          <p:cTn id="13" fill="hold">
                            <p:stCondLst>
                              <p:cond delay="2500"/>
                            </p:stCondLst>
                            <p:childTnLst>
                              <p:par>
                                <p:cTn id="14" presetID="10" presetClass="entr" presetSubtype="0" fill="hold" grpId="0" nodeType="after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fade">
                                      <p:cBhvr>
                                        <p:cTn id="16" dur="2000"/>
                                        <p:tgtEl>
                                          <p:spTgt spid="4">
                                            <p:txEl>
                                              <p:pRg st="0" end="0"/>
                                            </p:txEl>
                                          </p:spTgt>
                                        </p:tgtEl>
                                      </p:cBhvr>
                                    </p:animEffect>
                                  </p:childTnLst>
                                </p:cTn>
                              </p:par>
                            </p:childTnLst>
                          </p:cTn>
                        </p:par>
                        <p:par>
                          <p:cTn id="17" fill="hold">
                            <p:stCondLst>
                              <p:cond delay="4500"/>
                            </p:stCondLst>
                            <p:childTnLst>
                              <p:par>
                                <p:cTn id="18" presetID="10" presetClass="entr" presetSubtype="0" fill="hold" grpId="0" nodeType="after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fade">
                                      <p:cBhvr>
                                        <p:cTn id="20"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457200" y="152400"/>
            <a:ext cx="8229600" cy="1219200"/>
          </a:xfrm>
          <a:noFill/>
          <a:ln w="6350" cap="rnd"/>
        </p:spPr>
        <p:txBody>
          <a:bodyPr>
            <a:normAutofit/>
          </a:bodyPr>
          <a:lstStyle/>
          <a:p>
            <a:pPr fontAlgn="auto">
              <a:spcAft>
                <a:spcPts val="0"/>
              </a:spcAft>
              <a:defRPr/>
            </a:pPr>
            <a:r>
              <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Сочинения Пифагора</a:t>
            </a:r>
            <a:endPar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endParaRPr>
          </a:p>
        </p:txBody>
      </p:sp>
      <p:sp>
        <p:nvSpPr>
          <p:cNvPr id="3" name="Содержимое 2"/>
          <p:cNvSpPr>
            <a:spLocks noGrp="1"/>
          </p:cNvSpPr>
          <p:nvPr>
            <p:ph sz="half" idx="4294967295"/>
          </p:nvPr>
        </p:nvSpPr>
        <p:spPr>
          <a:xfrm>
            <a:off x="457200" y="1673225"/>
            <a:ext cx="4059238" cy="4429125"/>
          </a:xfrm>
        </p:spPr>
        <p:txBody>
          <a:bodyPr>
            <a:normAutofit/>
          </a:bodyPr>
          <a:lstStyle/>
          <a:p>
            <a:pPr>
              <a:lnSpc>
                <a:spcPct val="80000"/>
              </a:lnSpc>
            </a:pPr>
            <a:r>
              <a:rPr lang="ru-RU" sz="2200"/>
              <a:t>В III в. до н. э. появилась компиляция высказываний Пифагора, известная под названием «Священное слово», из которой позднее возникли так называемые «Золотые стихи» (иногда их относят к IV в. до н. э. без веских оснований). Впервые цитаты из этих стихов цитируются Хрисиппом в III в. до н. э., хотя, возможно, в то время компиляция ещё не сложилась в законченный вид. </a:t>
            </a:r>
          </a:p>
        </p:txBody>
      </p:sp>
      <p:sp>
        <p:nvSpPr>
          <p:cNvPr id="4" name="Содержимое 3"/>
          <p:cNvSpPr>
            <a:spLocks noGrp="1"/>
          </p:cNvSpPr>
          <p:nvPr>
            <p:ph sz="half" idx="4294967295"/>
          </p:nvPr>
        </p:nvSpPr>
        <p:spPr>
          <a:xfrm>
            <a:off x="4648200" y="1524000"/>
            <a:ext cx="4059238" cy="4572000"/>
          </a:xfrm>
        </p:spPr>
        <p:txBody>
          <a:bodyPr>
            <a:normAutofit/>
          </a:bodyPr>
          <a:lstStyle/>
          <a:p>
            <a:pPr>
              <a:lnSpc>
                <a:spcPct val="80000"/>
              </a:lnSpc>
            </a:pPr>
            <a:r>
              <a:rPr lang="ru-RU" sz="2200"/>
              <a:t>Ты же будь твёрдым: божественный род присутствует в смертных,</a:t>
            </a:r>
          </a:p>
          <a:p>
            <a:pPr>
              <a:lnSpc>
                <a:spcPct val="80000"/>
              </a:lnSpc>
            </a:pPr>
            <a:r>
              <a:rPr lang="ru-RU" sz="2200"/>
              <a:t>Им, возвещая, священная всё открывает природа.</a:t>
            </a:r>
          </a:p>
          <a:p>
            <a:pPr>
              <a:lnSpc>
                <a:spcPct val="80000"/>
              </a:lnSpc>
            </a:pPr>
            <a:r>
              <a:rPr lang="ru-RU" sz="2200"/>
              <a:t>Если не чуждо это тебе, ты наказы исполнишь,</a:t>
            </a:r>
          </a:p>
          <a:p>
            <a:pPr>
              <a:lnSpc>
                <a:spcPct val="80000"/>
              </a:lnSpc>
            </a:pPr>
            <a:r>
              <a:rPr lang="ru-RU" sz="2200"/>
              <a:t>Душу свою исцелишь и от множества бедствий избавишь.</a:t>
            </a:r>
          </a:p>
          <a:p>
            <a:pPr>
              <a:lnSpc>
                <a:spcPct val="80000"/>
              </a:lnSpc>
            </a:pPr>
            <a:r>
              <a:rPr lang="ru-RU" sz="2200"/>
              <a:t>Яства, сказал я, оставь те, что я указал в очищеньях</a:t>
            </a:r>
          </a:p>
          <a:p>
            <a:pPr>
              <a:lnSpc>
                <a:spcPct val="80000"/>
              </a:lnSpc>
            </a:pPr>
            <a:r>
              <a:rPr lang="ru-RU" sz="2200"/>
              <a:t>И руководствуйся подлинным знанием — лучшим возничим.</a:t>
            </a:r>
          </a:p>
          <a:p>
            <a:pPr>
              <a:lnSpc>
                <a:spcPct val="80000"/>
              </a:lnSpc>
            </a:pPr>
            <a:r>
              <a:rPr lang="ru-RU" sz="2200"/>
              <a:t>Если ты, тело покинув, в свободный эфир вознесёшься,</a:t>
            </a:r>
          </a:p>
          <a:p>
            <a:pPr>
              <a:lnSpc>
                <a:spcPct val="80000"/>
              </a:lnSpc>
            </a:pPr>
            <a:r>
              <a:rPr lang="ru-RU" sz="2200"/>
              <a:t>Станешь нетленным, и вечным, и смерти не знающим богом.</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par>
                          <p:cTn id="13" fill="hold">
                            <p:stCondLst>
                              <p:cond delay="2500"/>
                            </p:stCondLst>
                            <p:childTnLst>
                              <p:par>
                                <p:cTn id="14" presetID="10" presetClass="entr" presetSubtype="0" fill="hold" grpId="0" nodeType="after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fade">
                                      <p:cBhvr>
                                        <p:cTn id="16" dur="2000"/>
                                        <p:tgtEl>
                                          <p:spTgt spid="4">
                                            <p:txEl>
                                              <p:pRg st="0" end="0"/>
                                            </p:txEl>
                                          </p:spTgt>
                                        </p:tgtEl>
                                      </p:cBhvr>
                                    </p:animEffect>
                                  </p:childTnLst>
                                </p:cTn>
                              </p:par>
                            </p:childTnLst>
                          </p:cTn>
                        </p:par>
                        <p:par>
                          <p:cTn id="17" fill="hold">
                            <p:stCondLst>
                              <p:cond delay="4500"/>
                            </p:stCondLst>
                            <p:childTnLst>
                              <p:par>
                                <p:cTn id="18" presetID="10" presetClass="entr" presetSubtype="0" fill="hold" grpId="0" nodeType="after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fade">
                                      <p:cBhvr>
                                        <p:cTn id="20" dur="2000"/>
                                        <p:tgtEl>
                                          <p:spTgt spid="4">
                                            <p:txEl>
                                              <p:pRg st="1" end="1"/>
                                            </p:txEl>
                                          </p:spTgt>
                                        </p:tgtEl>
                                      </p:cBhvr>
                                    </p:animEffect>
                                  </p:childTnLst>
                                </p:cTn>
                              </p:par>
                            </p:childTnLst>
                          </p:cTn>
                        </p:par>
                        <p:par>
                          <p:cTn id="21" fill="hold">
                            <p:stCondLst>
                              <p:cond delay="6500"/>
                            </p:stCondLst>
                            <p:childTnLst>
                              <p:par>
                                <p:cTn id="22" presetID="10" presetClass="entr" presetSubtype="0" fill="hold" grpId="0" nodeType="after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Effect transition="in" filter="fade">
                                      <p:cBhvr>
                                        <p:cTn id="24" dur="2000"/>
                                        <p:tgtEl>
                                          <p:spTgt spid="4">
                                            <p:txEl>
                                              <p:pRg st="2" end="2"/>
                                            </p:txEl>
                                          </p:spTgt>
                                        </p:tgtEl>
                                      </p:cBhvr>
                                    </p:animEffect>
                                  </p:childTnLst>
                                </p:cTn>
                              </p:par>
                            </p:childTnLst>
                          </p:cTn>
                        </p:par>
                        <p:par>
                          <p:cTn id="25" fill="hold">
                            <p:stCondLst>
                              <p:cond delay="8500"/>
                            </p:stCondLst>
                            <p:childTnLst>
                              <p:par>
                                <p:cTn id="26" presetID="10" presetClass="entr" presetSubtype="0" fill="hold" grpId="0" nodeType="after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2000"/>
                                        <p:tgtEl>
                                          <p:spTgt spid="4">
                                            <p:txEl>
                                              <p:pRg st="3" end="3"/>
                                            </p:txEl>
                                          </p:spTgt>
                                        </p:tgtEl>
                                      </p:cBhvr>
                                    </p:animEffect>
                                  </p:childTnLst>
                                </p:cTn>
                              </p:par>
                            </p:childTnLst>
                          </p:cTn>
                        </p:par>
                        <p:par>
                          <p:cTn id="29" fill="hold">
                            <p:stCondLst>
                              <p:cond delay="10500"/>
                            </p:stCondLst>
                            <p:childTnLst>
                              <p:par>
                                <p:cTn id="30" presetID="10" presetClass="entr" presetSubtype="0" fill="hold" grpId="0" nodeType="after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fade">
                                      <p:cBhvr>
                                        <p:cTn id="32" dur="2000"/>
                                        <p:tgtEl>
                                          <p:spTgt spid="4">
                                            <p:txEl>
                                              <p:pRg st="4" end="4"/>
                                            </p:txEl>
                                          </p:spTgt>
                                        </p:tgtEl>
                                      </p:cBhvr>
                                    </p:animEffect>
                                  </p:childTnLst>
                                </p:cTn>
                              </p:par>
                            </p:childTnLst>
                          </p:cTn>
                        </p:par>
                        <p:par>
                          <p:cTn id="33" fill="hold">
                            <p:stCondLst>
                              <p:cond delay="12500"/>
                            </p:stCondLst>
                            <p:childTnLst>
                              <p:par>
                                <p:cTn id="34" presetID="10" presetClass="entr" presetSubtype="0" fill="hold" grpId="0" nodeType="afterEffect">
                                  <p:stCondLst>
                                    <p:cond delay="0"/>
                                  </p:stCondLst>
                                  <p:childTnLst>
                                    <p:set>
                                      <p:cBhvr>
                                        <p:cTn id="35" dur="1" fill="hold">
                                          <p:stCondLst>
                                            <p:cond delay="0"/>
                                          </p:stCondLst>
                                        </p:cTn>
                                        <p:tgtEl>
                                          <p:spTgt spid="4">
                                            <p:txEl>
                                              <p:pRg st="5" end="5"/>
                                            </p:txEl>
                                          </p:spTgt>
                                        </p:tgtEl>
                                        <p:attrNameLst>
                                          <p:attrName>style.visibility</p:attrName>
                                        </p:attrNameLst>
                                      </p:cBhvr>
                                      <p:to>
                                        <p:strVal val="visible"/>
                                      </p:to>
                                    </p:set>
                                    <p:animEffect transition="in" filter="fade">
                                      <p:cBhvr>
                                        <p:cTn id="36" dur="2000"/>
                                        <p:tgtEl>
                                          <p:spTgt spid="4">
                                            <p:txEl>
                                              <p:pRg st="5" end="5"/>
                                            </p:txEl>
                                          </p:spTgt>
                                        </p:tgtEl>
                                      </p:cBhvr>
                                    </p:animEffect>
                                  </p:childTnLst>
                                </p:cTn>
                              </p:par>
                            </p:childTnLst>
                          </p:cTn>
                        </p:par>
                        <p:par>
                          <p:cTn id="37" fill="hold">
                            <p:stCondLst>
                              <p:cond delay="14500"/>
                            </p:stCondLst>
                            <p:childTnLst>
                              <p:par>
                                <p:cTn id="38" presetID="10" presetClass="entr" presetSubtype="0" fill="hold" grpId="0" nodeType="afterEffect">
                                  <p:stCondLst>
                                    <p:cond delay="0"/>
                                  </p:stCondLst>
                                  <p:childTnLst>
                                    <p:set>
                                      <p:cBhvr>
                                        <p:cTn id="39" dur="1" fill="hold">
                                          <p:stCondLst>
                                            <p:cond delay="0"/>
                                          </p:stCondLst>
                                        </p:cTn>
                                        <p:tgtEl>
                                          <p:spTgt spid="4">
                                            <p:txEl>
                                              <p:pRg st="6" end="6"/>
                                            </p:txEl>
                                          </p:spTgt>
                                        </p:tgtEl>
                                        <p:attrNameLst>
                                          <p:attrName>style.visibility</p:attrName>
                                        </p:attrNameLst>
                                      </p:cBhvr>
                                      <p:to>
                                        <p:strVal val="visible"/>
                                      </p:to>
                                    </p:set>
                                    <p:animEffect transition="in" filter="fade">
                                      <p:cBhvr>
                                        <p:cTn id="40" dur="2000"/>
                                        <p:tgtEl>
                                          <p:spTgt spid="4">
                                            <p:txEl>
                                              <p:pRg st="6" end="6"/>
                                            </p:txEl>
                                          </p:spTgt>
                                        </p:tgtEl>
                                      </p:cBhvr>
                                    </p:animEffect>
                                  </p:childTnLst>
                                </p:cTn>
                              </p:par>
                            </p:childTnLst>
                          </p:cTn>
                        </p:par>
                        <p:par>
                          <p:cTn id="41" fill="hold">
                            <p:stCondLst>
                              <p:cond delay="16500"/>
                            </p:stCondLst>
                            <p:childTnLst>
                              <p:par>
                                <p:cTn id="42" presetID="10" presetClass="entr" presetSubtype="0" fill="hold" grpId="0" nodeType="afterEffect">
                                  <p:stCondLst>
                                    <p:cond delay="0"/>
                                  </p:stCondLst>
                                  <p:childTnLst>
                                    <p:set>
                                      <p:cBhvr>
                                        <p:cTn id="43" dur="1" fill="hold">
                                          <p:stCondLst>
                                            <p:cond delay="0"/>
                                          </p:stCondLst>
                                        </p:cTn>
                                        <p:tgtEl>
                                          <p:spTgt spid="4">
                                            <p:txEl>
                                              <p:pRg st="7" end="7"/>
                                            </p:txEl>
                                          </p:spTgt>
                                        </p:tgtEl>
                                        <p:attrNameLst>
                                          <p:attrName>style.visibility</p:attrName>
                                        </p:attrNameLst>
                                      </p:cBhvr>
                                      <p:to>
                                        <p:strVal val="visible"/>
                                      </p:to>
                                    </p:set>
                                    <p:animEffect transition="in" filter="fade">
                                      <p:cBhvr>
                                        <p:cTn id="44" dur="2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idx="4294967295"/>
          </p:nvPr>
        </p:nvSpPr>
        <p:spPr>
          <a:xfrm>
            <a:off x="457200" y="1673225"/>
            <a:ext cx="8229600" cy="4429125"/>
          </a:xfrm>
        </p:spPr>
        <p:txBody>
          <a:bodyPr>
            <a:normAutofit/>
          </a:bodyPr>
          <a:lstStyle/>
          <a:p>
            <a:pPr algn="ctr">
              <a:lnSpc>
                <a:spcPct val="80000"/>
              </a:lnSpc>
            </a:pPr>
            <a:r>
              <a:rPr lang="ru-RU" sz="2600"/>
              <a:t>Уделом истины не может быть забвенье,</a:t>
            </a:r>
          </a:p>
          <a:p>
            <a:pPr algn="ctr">
              <a:lnSpc>
                <a:spcPct val="80000"/>
              </a:lnSpc>
            </a:pPr>
            <a:r>
              <a:rPr lang="ru-RU" sz="2600"/>
              <a:t>Как только мир ее увидит взор;</a:t>
            </a:r>
          </a:p>
          <a:p>
            <a:pPr algn="ctr">
              <a:lnSpc>
                <a:spcPct val="80000"/>
              </a:lnSpc>
            </a:pPr>
            <a:r>
              <a:rPr lang="ru-RU" sz="2600"/>
              <a:t>И теорема та, что дал нам Пифагор,</a:t>
            </a:r>
          </a:p>
          <a:p>
            <a:pPr algn="ctr">
              <a:lnSpc>
                <a:spcPct val="80000"/>
              </a:lnSpc>
            </a:pPr>
            <a:r>
              <a:rPr lang="ru-RU" sz="2600"/>
              <a:t>Верна теперь, как в день ее рожденья.</a:t>
            </a:r>
          </a:p>
          <a:p>
            <a:pPr algn="ctr">
              <a:lnSpc>
                <a:spcPct val="80000"/>
              </a:lnSpc>
            </a:pPr>
            <a:r>
              <a:rPr lang="ru-RU" sz="2600"/>
              <a:t>За светлый луч с небес вознес благодаренье</a:t>
            </a:r>
          </a:p>
          <a:p>
            <a:pPr algn="ctr">
              <a:lnSpc>
                <a:spcPct val="80000"/>
              </a:lnSpc>
            </a:pPr>
            <a:r>
              <a:rPr lang="ru-RU" sz="2600"/>
              <a:t>Мудрец богам не так, как было до тех пор.</a:t>
            </a:r>
          </a:p>
          <a:p>
            <a:pPr algn="ctr">
              <a:lnSpc>
                <a:spcPct val="80000"/>
              </a:lnSpc>
            </a:pPr>
            <a:r>
              <a:rPr lang="ru-RU" sz="2600"/>
              <a:t>Ведь целых сто быков послал он под топор,</a:t>
            </a:r>
          </a:p>
          <a:p>
            <a:pPr algn="ctr">
              <a:lnSpc>
                <a:spcPct val="80000"/>
              </a:lnSpc>
            </a:pPr>
            <a:r>
              <a:rPr lang="ru-RU" sz="2600"/>
              <a:t>Чтоб их сожгли как жертвоприношенье.</a:t>
            </a:r>
          </a:p>
          <a:p>
            <a:pPr algn="ctr">
              <a:lnSpc>
                <a:spcPct val="80000"/>
              </a:lnSpc>
            </a:pPr>
            <a:r>
              <a:rPr lang="ru-RU" sz="2600"/>
              <a:t>Быки с тех пор, как только весть услышат,</a:t>
            </a:r>
          </a:p>
          <a:p>
            <a:pPr algn="ctr">
              <a:lnSpc>
                <a:spcPct val="80000"/>
              </a:lnSpc>
            </a:pPr>
            <a:r>
              <a:rPr lang="ru-RU" sz="2600"/>
              <a:t>Что новой истины уже следы видны,</a:t>
            </a:r>
          </a:p>
          <a:p>
            <a:pPr algn="ctr">
              <a:lnSpc>
                <a:spcPct val="80000"/>
              </a:lnSpc>
            </a:pPr>
            <a:r>
              <a:rPr lang="ru-RU" sz="2600"/>
              <a:t>Отчаянно мычат и ужаса полны:</a:t>
            </a:r>
          </a:p>
          <a:p>
            <a:pPr algn="ctr">
              <a:lnSpc>
                <a:spcPct val="80000"/>
              </a:lnSpc>
            </a:pPr>
            <a:r>
              <a:rPr lang="ru-RU" sz="2600"/>
              <a:t>Им Пифагор навек внушил тревогу.</a:t>
            </a:r>
          </a:p>
          <a:p>
            <a:pPr algn="ctr">
              <a:lnSpc>
                <a:spcPct val="80000"/>
              </a:lnSpc>
            </a:pPr>
            <a:r>
              <a:rPr lang="ru-RU" sz="2600"/>
              <a:t>Не в силах преградить той истине дорогу</a:t>
            </a:r>
          </a:p>
          <a:p>
            <a:pPr algn="ctr">
              <a:lnSpc>
                <a:spcPct val="80000"/>
              </a:lnSpc>
            </a:pPr>
            <a:r>
              <a:rPr lang="ru-RU" sz="2600"/>
              <a:t>Они, закрыв глаза, дрожат и еле дышат.</a:t>
            </a:r>
          </a:p>
          <a:p>
            <a:pPr algn="ctr">
              <a:lnSpc>
                <a:spcPct val="80000"/>
              </a:lnSpc>
            </a:pPr>
            <a:endParaRPr lang="ru-RU" sz="2600"/>
          </a:p>
        </p:txBody>
      </p:sp>
      <p:sp>
        <p:nvSpPr>
          <p:cNvPr id="5" name="Заголовок 4"/>
          <p:cNvSpPr>
            <a:spLocks noGrp="1"/>
          </p:cNvSpPr>
          <p:nvPr>
            <p:ph type="title" idx="4294967295"/>
          </p:nvPr>
        </p:nvSpPr>
        <p:spPr>
          <a:xfrm>
            <a:off x="457200" y="152400"/>
            <a:ext cx="8229600" cy="1776402"/>
          </a:xfrm>
          <a:noFill/>
          <a:ln w="6350" cap="rnd"/>
        </p:spPr>
        <p:txBody>
          <a:bodyPr rtlCol="0">
            <a:normAutofit fontScale="90000"/>
          </a:bodyPr>
          <a:lstStyle/>
          <a:p>
            <a:pPr fontAlgn="auto">
              <a:spcAft>
                <a:spcPts val="0"/>
              </a:spcAft>
              <a:defRPr/>
            </a:pPr>
            <a:r>
              <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О теореме Пифагора</a:t>
            </a:r>
            <a:br>
              <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br>
            <a:r>
              <a:rPr lang="ru-RU" sz="4200" i="1"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А. фон Шамиссо</a:t>
            </a:r>
            <a:r>
              <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
            </a:r>
            <a:br>
              <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br>
            <a:endParaRPr lang="ru-RU"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1000"/>
                                        <p:tgtEl>
                                          <p:spTgt spid="6">
                                            <p:txEl>
                                              <p:pRg st="0" end="0"/>
                                            </p:txEl>
                                          </p:spTgt>
                                        </p:tgtEl>
                                      </p:cBhvr>
                                    </p:animEffect>
                                  </p:childTnLst>
                                </p:cTn>
                              </p:par>
                            </p:childTnLst>
                          </p:cTn>
                        </p:par>
                        <p:par>
                          <p:cTn id="13" fill="hold">
                            <p:stCondLst>
                              <p:cond delay="1500"/>
                            </p:stCondLst>
                            <p:childTnLst>
                              <p:par>
                                <p:cTn id="14" presetID="10" presetClass="entr" presetSubtype="0" fill="hold" grpId="0" nodeType="afterEffect">
                                  <p:stCondLst>
                                    <p:cond delay="0"/>
                                  </p:stCondLst>
                                  <p:childTnLst>
                                    <p:set>
                                      <p:cBhvr>
                                        <p:cTn id="15" dur="1" fill="hold">
                                          <p:stCondLst>
                                            <p:cond delay="0"/>
                                          </p:stCondLst>
                                        </p:cTn>
                                        <p:tgtEl>
                                          <p:spTgt spid="6">
                                            <p:txEl>
                                              <p:pRg st="1" end="1"/>
                                            </p:txEl>
                                          </p:spTgt>
                                        </p:tgtEl>
                                        <p:attrNameLst>
                                          <p:attrName>style.visibility</p:attrName>
                                        </p:attrNameLst>
                                      </p:cBhvr>
                                      <p:to>
                                        <p:strVal val="visible"/>
                                      </p:to>
                                    </p:set>
                                    <p:animEffect transition="in" filter="fade">
                                      <p:cBhvr>
                                        <p:cTn id="16" dur="1000"/>
                                        <p:tgtEl>
                                          <p:spTgt spid="6">
                                            <p:txEl>
                                              <p:pRg st="1" end="1"/>
                                            </p:txEl>
                                          </p:spTgt>
                                        </p:tgtEl>
                                      </p:cBhvr>
                                    </p:animEffect>
                                  </p:childTnLst>
                                </p:cTn>
                              </p:par>
                            </p:childTnLst>
                          </p:cTn>
                        </p:par>
                        <p:par>
                          <p:cTn id="17" fill="hold">
                            <p:stCondLst>
                              <p:cond delay="2500"/>
                            </p:stCondLst>
                            <p:childTnLst>
                              <p:par>
                                <p:cTn id="18" presetID="10" presetClass="entr" presetSubtype="0" fill="hold" grpId="0" nodeType="after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fade">
                                      <p:cBhvr>
                                        <p:cTn id="20" dur="1000"/>
                                        <p:tgtEl>
                                          <p:spTgt spid="6">
                                            <p:txEl>
                                              <p:pRg st="2" end="2"/>
                                            </p:txEl>
                                          </p:spTgt>
                                        </p:tgtEl>
                                      </p:cBhvr>
                                    </p:animEffect>
                                  </p:childTnLst>
                                </p:cTn>
                              </p:par>
                            </p:childTnLst>
                          </p:cTn>
                        </p:par>
                        <p:par>
                          <p:cTn id="21" fill="hold">
                            <p:stCondLst>
                              <p:cond delay="3500"/>
                            </p:stCondLst>
                            <p:childTnLst>
                              <p:par>
                                <p:cTn id="22" presetID="10" presetClass="entr" presetSubtype="0" fill="hold" grpId="0" nodeType="afterEffect">
                                  <p:stCondLst>
                                    <p:cond delay="0"/>
                                  </p:stCondLst>
                                  <p:childTnLst>
                                    <p:set>
                                      <p:cBhvr>
                                        <p:cTn id="23" dur="1" fill="hold">
                                          <p:stCondLst>
                                            <p:cond delay="0"/>
                                          </p:stCondLst>
                                        </p:cTn>
                                        <p:tgtEl>
                                          <p:spTgt spid="6">
                                            <p:txEl>
                                              <p:pRg st="3" end="3"/>
                                            </p:txEl>
                                          </p:spTgt>
                                        </p:tgtEl>
                                        <p:attrNameLst>
                                          <p:attrName>style.visibility</p:attrName>
                                        </p:attrNameLst>
                                      </p:cBhvr>
                                      <p:to>
                                        <p:strVal val="visible"/>
                                      </p:to>
                                    </p:set>
                                    <p:animEffect transition="in" filter="fade">
                                      <p:cBhvr>
                                        <p:cTn id="24" dur="1000"/>
                                        <p:tgtEl>
                                          <p:spTgt spid="6">
                                            <p:txEl>
                                              <p:pRg st="3" end="3"/>
                                            </p:txEl>
                                          </p:spTgt>
                                        </p:tgtEl>
                                      </p:cBhvr>
                                    </p:animEffect>
                                  </p:childTnLst>
                                </p:cTn>
                              </p:par>
                            </p:childTnLst>
                          </p:cTn>
                        </p:par>
                        <p:par>
                          <p:cTn id="25" fill="hold">
                            <p:stCondLst>
                              <p:cond delay="4500"/>
                            </p:stCondLst>
                            <p:childTnLst>
                              <p:par>
                                <p:cTn id="26" presetID="10" presetClass="entr" presetSubtype="0" fill="hold" grpId="0" nodeType="afterEffect">
                                  <p:stCondLst>
                                    <p:cond delay="0"/>
                                  </p:stCondLst>
                                  <p:childTnLst>
                                    <p:set>
                                      <p:cBhvr>
                                        <p:cTn id="27" dur="1" fill="hold">
                                          <p:stCondLst>
                                            <p:cond delay="0"/>
                                          </p:stCondLst>
                                        </p:cTn>
                                        <p:tgtEl>
                                          <p:spTgt spid="6">
                                            <p:txEl>
                                              <p:pRg st="4" end="4"/>
                                            </p:txEl>
                                          </p:spTgt>
                                        </p:tgtEl>
                                        <p:attrNameLst>
                                          <p:attrName>style.visibility</p:attrName>
                                        </p:attrNameLst>
                                      </p:cBhvr>
                                      <p:to>
                                        <p:strVal val="visible"/>
                                      </p:to>
                                    </p:set>
                                    <p:animEffect transition="in" filter="fade">
                                      <p:cBhvr>
                                        <p:cTn id="28" dur="1000"/>
                                        <p:tgtEl>
                                          <p:spTgt spid="6">
                                            <p:txEl>
                                              <p:pRg st="4" end="4"/>
                                            </p:txEl>
                                          </p:spTgt>
                                        </p:tgtEl>
                                      </p:cBhvr>
                                    </p:animEffect>
                                  </p:childTnLst>
                                </p:cTn>
                              </p:par>
                            </p:childTnLst>
                          </p:cTn>
                        </p:par>
                        <p:par>
                          <p:cTn id="29" fill="hold">
                            <p:stCondLst>
                              <p:cond delay="5500"/>
                            </p:stCondLst>
                            <p:childTnLst>
                              <p:par>
                                <p:cTn id="30" presetID="10" presetClass="entr" presetSubtype="0" fill="hold" grpId="0" nodeType="after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1000"/>
                                        <p:tgtEl>
                                          <p:spTgt spid="6">
                                            <p:txEl>
                                              <p:pRg st="5" end="5"/>
                                            </p:txEl>
                                          </p:spTgt>
                                        </p:tgtEl>
                                      </p:cBhvr>
                                    </p:animEffect>
                                  </p:childTnLst>
                                </p:cTn>
                              </p:par>
                            </p:childTnLst>
                          </p:cTn>
                        </p:par>
                        <p:par>
                          <p:cTn id="33" fill="hold">
                            <p:stCondLst>
                              <p:cond delay="6500"/>
                            </p:stCondLst>
                            <p:childTnLst>
                              <p:par>
                                <p:cTn id="34" presetID="10" presetClass="entr" presetSubtype="0" fill="hold" grpId="0" nodeType="afterEffect">
                                  <p:stCondLst>
                                    <p:cond delay="0"/>
                                  </p:stCondLst>
                                  <p:childTnLst>
                                    <p:set>
                                      <p:cBhvr>
                                        <p:cTn id="35" dur="1" fill="hold">
                                          <p:stCondLst>
                                            <p:cond delay="0"/>
                                          </p:stCondLst>
                                        </p:cTn>
                                        <p:tgtEl>
                                          <p:spTgt spid="6">
                                            <p:txEl>
                                              <p:pRg st="6" end="6"/>
                                            </p:txEl>
                                          </p:spTgt>
                                        </p:tgtEl>
                                        <p:attrNameLst>
                                          <p:attrName>style.visibility</p:attrName>
                                        </p:attrNameLst>
                                      </p:cBhvr>
                                      <p:to>
                                        <p:strVal val="visible"/>
                                      </p:to>
                                    </p:set>
                                    <p:animEffect transition="in" filter="fade">
                                      <p:cBhvr>
                                        <p:cTn id="36" dur="1000"/>
                                        <p:tgtEl>
                                          <p:spTgt spid="6">
                                            <p:txEl>
                                              <p:pRg st="6" end="6"/>
                                            </p:txEl>
                                          </p:spTgt>
                                        </p:tgtEl>
                                      </p:cBhvr>
                                    </p:animEffect>
                                  </p:childTnLst>
                                </p:cTn>
                              </p:par>
                            </p:childTnLst>
                          </p:cTn>
                        </p:par>
                        <p:par>
                          <p:cTn id="37" fill="hold">
                            <p:stCondLst>
                              <p:cond delay="7500"/>
                            </p:stCondLst>
                            <p:childTnLst>
                              <p:par>
                                <p:cTn id="38" presetID="10" presetClass="entr" presetSubtype="0" fill="hold" grpId="0" nodeType="afterEffect">
                                  <p:stCondLst>
                                    <p:cond delay="0"/>
                                  </p:stCondLst>
                                  <p:childTnLst>
                                    <p:set>
                                      <p:cBhvr>
                                        <p:cTn id="39" dur="1" fill="hold">
                                          <p:stCondLst>
                                            <p:cond delay="0"/>
                                          </p:stCondLst>
                                        </p:cTn>
                                        <p:tgtEl>
                                          <p:spTgt spid="6">
                                            <p:txEl>
                                              <p:pRg st="7" end="7"/>
                                            </p:txEl>
                                          </p:spTgt>
                                        </p:tgtEl>
                                        <p:attrNameLst>
                                          <p:attrName>style.visibility</p:attrName>
                                        </p:attrNameLst>
                                      </p:cBhvr>
                                      <p:to>
                                        <p:strVal val="visible"/>
                                      </p:to>
                                    </p:set>
                                    <p:animEffect transition="in" filter="fade">
                                      <p:cBhvr>
                                        <p:cTn id="40" dur="1000"/>
                                        <p:tgtEl>
                                          <p:spTgt spid="6">
                                            <p:txEl>
                                              <p:pRg st="7" end="7"/>
                                            </p:txEl>
                                          </p:spTgt>
                                        </p:tgtEl>
                                      </p:cBhvr>
                                    </p:animEffect>
                                  </p:childTnLst>
                                </p:cTn>
                              </p:par>
                            </p:childTnLst>
                          </p:cTn>
                        </p:par>
                        <p:par>
                          <p:cTn id="41" fill="hold">
                            <p:stCondLst>
                              <p:cond delay="8500"/>
                            </p:stCondLst>
                            <p:childTnLst>
                              <p:par>
                                <p:cTn id="42" presetID="10" presetClass="entr" presetSubtype="0" fill="hold" grpId="0" nodeType="afterEffect">
                                  <p:stCondLst>
                                    <p:cond delay="0"/>
                                  </p:stCondLst>
                                  <p:childTnLst>
                                    <p:set>
                                      <p:cBhvr>
                                        <p:cTn id="43" dur="1" fill="hold">
                                          <p:stCondLst>
                                            <p:cond delay="0"/>
                                          </p:stCondLst>
                                        </p:cTn>
                                        <p:tgtEl>
                                          <p:spTgt spid="6">
                                            <p:txEl>
                                              <p:pRg st="8" end="8"/>
                                            </p:txEl>
                                          </p:spTgt>
                                        </p:tgtEl>
                                        <p:attrNameLst>
                                          <p:attrName>style.visibility</p:attrName>
                                        </p:attrNameLst>
                                      </p:cBhvr>
                                      <p:to>
                                        <p:strVal val="visible"/>
                                      </p:to>
                                    </p:set>
                                    <p:animEffect transition="in" filter="fade">
                                      <p:cBhvr>
                                        <p:cTn id="44" dur="1000"/>
                                        <p:tgtEl>
                                          <p:spTgt spid="6">
                                            <p:txEl>
                                              <p:pRg st="8" end="8"/>
                                            </p:txEl>
                                          </p:spTgt>
                                        </p:tgtEl>
                                      </p:cBhvr>
                                    </p:animEffect>
                                  </p:childTnLst>
                                </p:cTn>
                              </p:par>
                            </p:childTnLst>
                          </p:cTn>
                        </p:par>
                        <p:par>
                          <p:cTn id="45" fill="hold">
                            <p:stCondLst>
                              <p:cond delay="9500"/>
                            </p:stCondLst>
                            <p:childTnLst>
                              <p:par>
                                <p:cTn id="46" presetID="10" presetClass="entr" presetSubtype="0" fill="hold" grpId="0" nodeType="afterEffect">
                                  <p:stCondLst>
                                    <p:cond delay="0"/>
                                  </p:stCondLst>
                                  <p:childTnLst>
                                    <p:set>
                                      <p:cBhvr>
                                        <p:cTn id="47" dur="1" fill="hold">
                                          <p:stCondLst>
                                            <p:cond delay="0"/>
                                          </p:stCondLst>
                                        </p:cTn>
                                        <p:tgtEl>
                                          <p:spTgt spid="6">
                                            <p:txEl>
                                              <p:pRg st="9" end="9"/>
                                            </p:txEl>
                                          </p:spTgt>
                                        </p:tgtEl>
                                        <p:attrNameLst>
                                          <p:attrName>style.visibility</p:attrName>
                                        </p:attrNameLst>
                                      </p:cBhvr>
                                      <p:to>
                                        <p:strVal val="visible"/>
                                      </p:to>
                                    </p:set>
                                    <p:animEffect transition="in" filter="fade">
                                      <p:cBhvr>
                                        <p:cTn id="48" dur="1000"/>
                                        <p:tgtEl>
                                          <p:spTgt spid="6">
                                            <p:txEl>
                                              <p:pRg st="9" end="9"/>
                                            </p:txEl>
                                          </p:spTgt>
                                        </p:tgtEl>
                                      </p:cBhvr>
                                    </p:animEffect>
                                  </p:childTnLst>
                                </p:cTn>
                              </p:par>
                            </p:childTnLst>
                          </p:cTn>
                        </p:par>
                        <p:par>
                          <p:cTn id="49" fill="hold">
                            <p:stCondLst>
                              <p:cond delay="10500"/>
                            </p:stCondLst>
                            <p:childTnLst>
                              <p:par>
                                <p:cTn id="50" presetID="10" presetClass="entr" presetSubtype="0" fill="hold" grpId="0" nodeType="afterEffect">
                                  <p:stCondLst>
                                    <p:cond delay="0"/>
                                  </p:stCondLst>
                                  <p:childTnLst>
                                    <p:set>
                                      <p:cBhvr>
                                        <p:cTn id="51" dur="1" fill="hold">
                                          <p:stCondLst>
                                            <p:cond delay="0"/>
                                          </p:stCondLst>
                                        </p:cTn>
                                        <p:tgtEl>
                                          <p:spTgt spid="6">
                                            <p:txEl>
                                              <p:pRg st="10" end="10"/>
                                            </p:txEl>
                                          </p:spTgt>
                                        </p:tgtEl>
                                        <p:attrNameLst>
                                          <p:attrName>style.visibility</p:attrName>
                                        </p:attrNameLst>
                                      </p:cBhvr>
                                      <p:to>
                                        <p:strVal val="visible"/>
                                      </p:to>
                                    </p:set>
                                    <p:animEffect transition="in" filter="fade">
                                      <p:cBhvr>
                                        <p:cTn id="52" dur="1000"/>
                                        <p:tgtEl>
                                          <p:spTgt spid="6">
                                            <p:txEl>
                                              <p:pRg st="10" end="10"/>
                                            </p:txEl>
                                          </p:spTgt>
                                        </p:tgtEl>
                                      </p:cBhvr>
                                    </p:animEffect>
                                  </p:childTnLst>
                                </p:cTn>
                              </p:par>
                            </p:childTnLst>
                          </p:cTn>
                        </p:par>
                        <p:par>
                          <p:cTn id="53" fill="hold">
                            <p:stCondLst>
                              <p:cond delay="11500"/>
                            </p:stCondLst>
                            <p:childTnLst>
                              <p:par>
                                <p:cTn id="54" presetID="10" presetClass="entr" presetSubtype="0" fill="hold" grpId="0" nodeType="afterEffect">
                                  <p:stCondLst>
                                    <p:cond delay="0"/>
                                  </p:stCondLst>
                                  <p:childTnLst>
                                    <p:set>
                                      <p:cBhvr>
                                        <p:cTn id="55" dur="1" fill="hold">
                                          <p:stCondLst>
                                            <p:cond delay="0"/>
                                          </p:stCondLst>
                                        </p:cTn>
                                        <p:tgtEl>
                                          <p:spTgt spid="6">
                                            <p:txEl>
                                              <p:pRg st="11" end="11"/>
                                            </p:txEl>
                                          </p:spTgt>
                                        </p:tgtEl>
                                        <p:attrNameLst>
                                          <p:attrName>style.visibility</p:attrName>
                                        </p:attrNameLst>
                                      </p:cBhvr>
                                      <p:to>
                                        <p:strVal val="visible"/>
                                      </p:to>
                                    </p:set>
                                    <p:animEffect transition="in" filter="fade">
                                      <p:cBhvr>
                                        <p:cTn id="56" dur="1000"/>
                                        <p:tgtEl>
                                          <p:spTgt spid="6">
                                            <p:txEl>
                                              <p:pRg st="11" end="11"/>
                                            </p:txEl>
                                          </p:spTgt>
                                        </p:tgtEl>
                                      </p:cBhvr>
                                    </p:animEffect>
                                  </p:childTnLst>
                                </p:cTn>
                              </p:par>
                            </p:childTnLst>
                          </p:cTn>
                        </p:par>
                        <p:par>
                          <p:cTn id="57" fill="hold">
                            <p:stCondLst>
                              <p:cond delay="12500"/>
                            </p:stCondLst>
                            <p:childTnLst>
                              <p:par>
                                <p:cTn id="58" presetID="10" presetClass="entr" presetSubtype="0" fill="hold" grpId="0" nodeType="afterEffect">
                                  <p:stCondLst>
                                    <p:cond delay="0"/>
                                  </p:stCondLst>
                                  <p:childTnLst>
                                    <p:set>
                                      <p:cBhvr>
                                        <p:cTn id="59" dur="1" fill="hold">
                                          <p:stCondLst>
                                            <p:cond delay="0"/>
                                          </p:stCondLst>
                                        </p:cTn>
                                        <p:tgtEl>
                                          <p:spTgt spid="6">
                                            <p:txEl>
                                              <p:pRg st="12" end="12"/>
                                            </p:txEl>
                                          </p:spTgt>
                                        </p:tgtEl>
                                        <p:attrNameLst>
                                          <p:attrName>style.visibility</p:attrName>
                                        </p:attrNameLst>
                                      </p:cBhvr>
                                      <p:to>
                                        <p:strVal val="visible"/>
                                      </p:to>
                                    </p:set>
                                    <p:animEffect transition="in" filter="fade">
                                      <p:cBhvr>
                                        <p:cTn id="60" dur="1000"/>
                                        <p:tgtEl>
                                          <p:spTgt spid="6">
                                            <p:txEl>
                                              <p:pRg st="12" end="12"/>
                                            </p:txEl>
                                          </p:spTgt>
                                        </p:tgtEl>
                                      </p:cBhvr>
                                    </p:animEffect>
                                  </p:childTnLst>
                                </p:cTn>
                              </p:par>
                            </p:childTnLst>
                          </p:cTn>
                        </p:par>
                        <p:par>
                          <p:cTn id="61" fill="hold">
                            <p:stCondLst>
                              <p:cond delay="13500"/>
                            </p:stCondLst>
                            <p:childTnLst>
                              <p:par>
                                <p:cTn id="62" presetID="10" presetClass="entr" presetSubtype="0" fill="hold" grpId="0" nodeType="afterEffect">
                                  <p:stCondLst>
                                    <p:cond delay="0"/>
                                  </p:stCondLst>
                                  <p:childTnLst>
                                    <p:set>
                                      <p:cBhvr>
                                        <p:cTn id="63" dur="1" fill="hold">
                                          <p:stCondLst>
                                            <p:cond delay="0"/>
                                          </p:stCondLst>
                                        </p:cTn>
                                        <p:tgtEl>
                                          <p:spTgt spid="6">
                                            <p:txEl>
                                              <p:pRg st="13" end="13"/>
                                            </p:txEl>
                                          </p:spTgt>
                                        </p:tgtEl>
                                        <p:attrNameLst>
                                          <p:attrName>style.visibility</p:attrName>
                                        </p:attrNameLst>
                                      </p:cBhvr>
                                      <p:to>
                                        <p:strVal val="visible"/>
                                      </p:to>
                                    </p:set>
                                    <p:animEffect transition="in" filter="fade">
                                      <p:cBhvr>
                                        <p:cTn id="64" dur="1000"/>
                                        <p:tgtEl>
                                          <p:spTgt spid="6">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Соревнование">
  <a:themeElements>
    <a:clrScheme name="Соревнование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fontScheme name="Соревнование">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Соревнование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clrMap bg1="dk2" tx1="lt1" bg2="dk1" tx2="lt2" accent1="accent1" accent2="accent2" accent3="accent3" accent4="accent4" accent5="accent5" accent6="accent6" hlink="hlink" folHlink="folHlink"/>
    </a:extraClrScheme>
    <a:extraClrScheme>
      <a:clrScheme name="Соревнование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Соревнование 3">
        <a:dk1>
          <a:srgbClr val="2A5400"/>
        </a:dk1>
        <a:lt1>
          <a:srgbClr val="FFFFFF"/>
        </a:lt1>
        <a:dk2>
          <a:srgbClr val="4A9400"/>
        </a:dk2>
        <a:lt2>
          <a:srgbClr val="F3F2D9"/>
        </a:lt2>
        <a:accent1>
          <a:srgbClr val="99CC00"/>
        </a:accent1>
        <a:accent2>
          <a:srgbClr val="6B4A39"/>
        </a:accent2>
        <a:accent3>
          <a:srgbClr val="B1C8AA"/>
        </a:accent3>
        <a:accent4>
          <a:srgbClr val="DADADA"/>
        </a:accent4>
        <a:accent5>
          <a:srgbClr val="CAE2AA"/>
        </a:accent5>
        <a:accent6>
          <a:srgbClr val="604233"/>
        </a:accent6>
        <a:hlink>
          <a:srgbClr val="E2BC5E"/>
        </a:hlink>
        <a:folHlink>
          <a:srgbClr val="AB7F6B"/>
        </a:folHlink>
      </a:clrScheme>
      <a:clrMap bg1="dk2" tx1="lt1" bg2="dk1" tx2="lt2" accent1="accent1" accent2="accent2" accent3="accent3" accent4="accent4" accent5="accent5" accent6="accent6" hlink="hlink" folHlink="folHlink"/>
    </a:extraClrScheme>
    <a:extraClrScheme>
      <a:clrScheme name="Соревнование 4">
        <a:dk1>
          <a:srgbClr val="005A58"/>
        </a:dk1>
        <a:lt1>
          <a:srgbClr val="FFFFFF"/>
        </a:lt1>
        <a:dk2>
          <a:srgbClr val="009E9A"/>
        </a:dk2>
        <a:lt2>
          <a:srgbClr val="C5EBE4"/>
        </a:lt2>
        <a:accent1>
          <a:srgbClr val="0099CC"/>
        </a:accent1>
        <a:accent2>
          <a:srgbClr val="339933"/>
        </a:accent2>
        <a:accent3>
          <a:srgbClr val="AACCCA"/>
        </a:accent3>
        <a:accent4>
          <a:srgbClr val="DADADA"/>
        </a:accent4>
        <a:accent5>
          <a:srgbClr val="AACAE2"/>
        </a:accent5>
        <a:accent6>
          <a:srgbClr val="2D8A2D"/>
        </a:accent6>
        <a:hlink>
          <a:srgbClr val="00FF99"/>
        </a:hlink>
        <a:folHlink>
          <a:srgbClr val="4CD2D2"/>
        </a:folHlink>
      </a:clrScheme>
      <a:clrMap bg1="dk2" tx1="lt1" bg2="dk1" tx2="lt2" accent1="accent1" accent2="accent2" accent3="accent3" accent4="accent4" accent5="accent5" accent6="accent6" hlink="hlink" folHlink="folHlink"/>
    </a:extraClrScheme>
    <a:extraClrScheme>
      <a:clrScheme name="Соревнование 5">
        <a:dk1>
          <a:srgbClr val="000070"/>
        </a:dk1>
        <a:lt1>
          <a:srgbClr val="FFFFFF"/>
        </a:lt1>
        <a:dk2>
          <a:srgbClr val="0000FF"/>
        </a:dk2>
        <a:lt2>
          <a:srgbClr val="C5C5FF"/>
        </a:lt2>
        <a:accent1>
          <a:srgbClr val="0099FF"/>
        </a:accent1>
        <a:accent2>
          <a:srgbClr val="7883B4"/>
        </a:accent2>
        <a:accent3>
          <a:srgbClr val="AAAAFF"/>
        </a:accent3>
        <a:accent4>
          <a:srgbClr val="DADADA"/>
        </a:accent4>
        <a:accent5>
          <a:srgbClr val="AACAFF"/>
        </a:accent5>
        <a:accent6>
          <a:srgbClr val="6C76A3"/>
        </a:accent6>
        <a:hlink>
          <a:srgbClr val="00FFFF"/>
        </a:hlink>
        <a:folHlink>
          <a:srgbClr val="2DBF68"/>
        </a:folHlink>
      </a:clrScheme>
      <a:clrMap bg1="dk2" tx1="lt1" bg2="dk1" tx2="lt2" accent1="accent1" accent2="accent2" accent3="accent3" accent4="accent4" accent5="accent5" accent6="accent6" hlink="hlink" folHlink="folHlink"/>
    </a:extraClrScheme>
    <a:extraClrScheme>
      <a:clrScheme name="Соревнование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clrMap bg1="dk2" tx1="lt1" bg2="dk1" tx2="lt2" accent1="accent1" accent2="accent2" accent3="accent3" accent4="accent4" accent5="accent5" accent6="accent6" hlink="hlink" folHlink="folHlink"/>
    </a:extraClrScheme>
    <a:extraClrScheme>
      <a:clrScheme name="Соревнование 7">
        <a:dk1>
          <a:srgbClr val="575863"/>
        </a:dk1>
        <a:lt1>
          <a:srgbClr val="FFFFFF"/>
        </a:lt1>
        <a:dk2>
          <a:srgbClr val="818982"/>
        </a:dk2>
        <a:lt2>
          <a:srgbClr val="EAEAEA"/>
        </a:lt2>
        <a:accent1>
          <a:srgbClr val="CC6600"/>
        </a:accent1>
        <a:accent2>
          <a:srgbClr val="A4A686"/>
        </a:accent2>
        <a:accent3>
          <a:srgbClr val="C1C4C1"/>
        </a:accent3>
        <a:accent4>
          <a:srgbClr val="DADADA"/>
        </a:accent4>
        <a:accent5>
          <a:srgbClr val="E2B8AA"/>
        </a:accent5>
        <a:accent6>
          <a:srgbClr val="949679"/>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Соревнование 8">
        <a:dk1>
          <a:srgbClr val="000000"/>
        </a:dk1>
        <a:lt1>
          <a:srgbClr val="FFFFFF"/>
        </a:lt1>
        <a:dk2>
          <a:srgbClr val="000000"/>
        </a:dk2>
        <a:lt2>
          <a:srgbClr val="CDCDCD"/>
        </a:lt2>
        <a:accent1>
          <a:srgbClr val="CDD9F7"/>
        </a:accent1>
        <a:accent2>
          <a:srgbClr val="99FF33"/>
        </a:accent2>
        <a:accent3>
          <a:srgbClr val="FFFFFF"/>
        </a:accent3>
        <a:accent4>
          <a:srgbClr val="000000"/>
        </a:accent4>
        <a:accent5>
          <a:srgbClr val="E3E9FA"/>
        </a:accent5>
        <a:accent6>
          <a:srgbClr val="8AE72D"/>
        </a:accent6>
        <a:hlink>
          <a:srgbClr val="0033CC"/>
        </a:hlink>
        <a:folHlink>
          <a:srgbClr val="66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
        <a:ea typeface=""/>
        <a:cs typeface=""/>
      </a:majorFont>
      <a:minorFont>
        <a:latin typeface=""/>
        <a:ea typeface=""/>
        <a:cs typeface=""/>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85</TotalTime>
  <Words>1611</Words>
  <Application>Microsoft Office PowerPoint</Application>
  <PresentationFormat>Экран (4:3)</PresentationFormat>
  <Paragraphs>100</Paragraphs>
  <Slides>21</Slides>
  <Notes>0</Notes>
  <HiddenSlides>0</HiddenSlides>
  <MMClips>0</MMClips>
  <ScaleCrop>false</ScaleCrop>
  <HeadingPairs>
    <vt:vector size="6" baseType="variant">
      <vt:variant>
        <vt:lpstr>Использованные шрифты</vt:lpstr>
      </vt:variant>
      <vt:variant>
        <vt:i4>7</vt:i4>
      </vt:variant>
      <vt:variant>
        <vt:lpstr>Шаблон оформления</vt:lpstr>
      </vt:variant>
      <vt:variant>
        <vt:i4>5</vt:i4>
      </vt:variant>
      <vt:variant>
        <vt:lpstr>Заголовки слайдов</vt:lpstr>
      </vt:variant>
      <vt:variant>
        <vt:i4>21</vt:i4>
      </vt:variant>
    </vt:vector>
  </HeadingPairs>
  <TitlesOfParts>
    <vt:vector size="33" baseType="lpstr">
      <vt:lpstr>Constantia</vt:lpstr>
      <vt:lpstr>Arial</vt:lpstr>
      <vt:lpstr>Wingdings 2</vt:lpstr>
      <vt:lpstr>Calibri</vt:lpstr>
      <vt:lpstr>Times New Roman</vt:lpstr>
      <vt:lpstr>Verdana</vt:lpstr>
      <vt:lpstr>Wingdings</vt:lpstr>
      <vt:lpstr>Бумажная</vt:lpstr>
      <vt:lpstr>Бумажная</vt:lpstr>
      <vt:lpstr>Бумажная</vt:lpstr>
      <vt:lpstr>Бумажная</vt:lpstr>
      <vt:lpstr>Соревнование</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Великие математики и  их открытия</dc:title>
  <dc:creator>User</dc:creator>
  <cp:lastModifiedBy>DNA7 X86</cp:lastModifiedBy>
  <cp:revision>10</cp:revision>
  <dcterms:created xsi:type="dcterms:W3CDTF">2010-02-27T14:52:59Z</dcterms:created>
  <dcterms:modified xsi:type="dcterms:W3CDTF">2012-11-16T15:43:50Z</dcterms:modified>
</cp:coreProperties>
</file>